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7" r:id="rId5"/>
    <p:sldId id="290" r:id="rId6"/>
    <p:sldId id="288" r:id="rId7"/>
    <p:sldId id="266" r:id="rId8"/>
    <p:sldId id="286" r:id="rId9"/>
    <p:sldId id="275" r:id="rId10"/>
    <p:sldId id="276" r:id="rId11"/>
    <p:sldId id="278" r:id="rId12"/>
    <p:sldId id="279" r:id="rId13"/>
    <p:sldId id="283" r:id="rId14"/>
    <p:sldId id="285" r:id="rId15"/>
    <p:sldId id="277" r:id="rId16"/>
    <p:sldId id="284" r:id="rId17"/>
    <p:sldId id="280" r:id="rId18"/>
    <p:sldId id="281" r:id="rId19"/>
    <p:sldId id="289" r:id="rId20"/>
    <p:sldId id="282" r:id="rId21"/>
    <p:sldId id="287" r:id="rId22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876" autoAdjust="0"/>
  </p:normalViewPr>
  <p:slideViewPr>
    <p:cSldViewPr>
      <p:cViewPr varScale="1">
        <p:scale>
          <a:sx n="72" d="100"/>
          <a:sy n="72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279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DD3FE5C-685E-40DC-8B47-8DF64F779F51}" type="datetime1">
              <a:rPr lang="ru-RU" smtClean="0"/>
              <a:t>23.12.2021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0AD62A-9EE1-43E3-A7E5-D268F71DF3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B52D75A-407D-4103-A02A-5E07FB0FD905}" type="datetime1">
              <a:rPr lang="ru-RU" noProof="0" smtClean="0"/>
              <a:t>23.12.2021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534C2EF-8A97-4DAF-B099-E567883644D6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1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85616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ПРИМЕЧАНИЕ. Чтобы изменить изображения на этом слайде, выберите рисунок и удалите его. Затем нажмите значок вставки рисунка в заполнителе, чтобы вставить собственное изображение.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7004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ПРИМЕЧАНИЕ. Чтобы изменить изображения на этом слайде, выберите рисунок и удалите его. Затем нажмите значок вставки рисунка в заполнителе, чтобы вставить собственное изображение.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5369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17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87664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rtlCol="0" anchor="b">
            <a:normAutofit/>
          </a:bodyPr>
          <a:lstStyle>
            <a:lvl1pPr algn="l">
              <a:defRPr sz="44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 rtlCol="0"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7" name="Полилиния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5" name="Рисунок 1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8" name="Полилиния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9" name="Рисунок 18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0" name="Текст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ри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7" name="Полилиния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5" name="Рисунок 1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8" name="Полилиния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9" name="Рисунок 18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2" name="Полилиния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3" name="Рисунок 1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noProof="0" dirty="0" smtClean="0"/>
              <a:t>Щелкните значок, чтобы добавить фото</a:t>
            </a:r>
            <a:endParaRPr lang="ru-RU" noProof="0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ять рисунк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8" name="Полилиния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9" name="Рисунок 8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0" name="Полилиния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1" name="Рисунок 10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2" name="Полилиния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3" name="Рисунок 1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4" name="Полилиния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5" name="Рисунок 1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0" name="Полилиния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21" name="Рисунок 20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5B8932-1B2E-4152-972E-5DDDF189815E}" type="datetime1">
              <a:rPr lang="ru-RU" noProof="0" smtClean="0"/>
              <a:t>23.12.2021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ABA02B-48D7-4F45-BDF4-92DC0DAD942C}" type="datetime1">
              <a:rPr lang="ru-RU" noProof="0" smtClean="0"/>
              <a:t>23.12.2021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9DDE378-217F-408E-9F08-1F2C2197986A}" type="datetime1">
              <a:rPr lang="ru-RU" noProof="0" smtClean="0"/>
              <a:t>23.12.2021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rtlCol="0" anchor="b">
            <a:normAutofit/>
          </a:bodyPr>
          <a:lstStyle>
            <a:lvl1pPr>
              <a:defRPr sz="44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3B390B6-A938-4A3C-81E6-728DA5F6F5C9}" type="datetime1">
              <a:rPr lang="ru-RU" noProof="0" smtClean="0"/>
              <a:t>23.12.2021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CB6574-69C6-4D24-9F36-307D5EE1909D}" type="datetime1">
              <a:rPr lang="ru-RU" noProof="0" smtClean="0"/>
              <a:t>23.12.2021</a:t>
            </a:fld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86FE35-6E1F-4337-8DC1-75284CBAFF98}" type="datetime1">
              <a:rPr lang="ru-RU" noProof="0" smtClean="0"/>
              <a:t>23.12.2021</a:t>
            </a:fld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588FA2-CAE4-491F-91C5-2256E3BFB24E}" type="datetime1">
              <a:rPr lang="ru-RU" noProof="0" smtClean="0"/>
              <a:t>23.12.2021</a:t>
            </a:fld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6B729A-78D4-46ED-B78F-25AAD81A9EA1}" type="datetime1">
              <a:rPr lang="ru-RU" noProof="0" smtClean="0"/>
              <a:t>23.12.2021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12" name="Рисунок 11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48A9C3-BEC6-470C-8939-1BC0DFD13620}" type="datetime1">
              <a:rPr lang="ru-RU" noProof="0" smtClean="0"/>
              <a:t>23.12.2021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DC929494-1A30-419E-AF45-4DF2B34B9C72}" type="datetime1">
              <a:rPr lang="ru-RU" noProof="0" smtClean="0"/>
              <a:t>23.12.2021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ns-cabinet.ru/shashki/rechevye-igry-v-rezhimnyh-momentah-kartoteka-igr-rezhimnye-momenty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200" y="620688"/>
            <a:ext cx="8458200" cy="2736304"/>
          </a:xfrm>
        </p:spPr>
        <p:txBody>
          <a:bodyPr rtlCol="0">
            <a:noAutofit/>
          </a:bodyPr>
          <a:lstStyle/>
          <a:p>
            <a:pPr rtl="0"/>
            <a:r>
              <a:rPr lang="ru-RU" sz="4800" dirty="0" smtClean="0"/>
              <a:t>Обучение дошкольников ориентировке в пространстве в ходе проведения режимных процессов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200" y="3356992"/>
            <a:ext cx="7086600" cy="1080120"/>
          </a:xfrm>
        </p:spPr>
        <p:txBody>
          <a:bodyPr rtlCol="0">
            <a:normAutofit fontScale="25000" lnSpcReduction="20000"/>
          </a:bodyPr>
          <a:lstStyle/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ru-RU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Работу выполнил(а): воспитатель </a:t>
            </a:r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Шагарова Ирина Викторовна</a:t>
            </a:r>
            <a:r>
              <a:rPr lang="ru-RU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/>
            </a:r>
            <a:br>
              <a:rPr lang="ru-RU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ru-RU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МБДОУ  КРОМСКОГО РАЙОНА ОРЛОВСКОЙ ОБЛАСТИ </a:t>
            </a:r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«Детский </a:t>
            </a:r>
            <a:r>
              <a:rPr lang="ru-RU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сад №1» </a:t>
            </a:r>
          </a:p>
          <a:p>
            <a:pPr algn="r" rtl="0">
              <a:lnSpc>
                <a:spcPct val="120000"/>
              </a:lnSpc>
              <a:spcBef>
                <a:spcPts val="0"/>
              </a:spcBef>
            </a:pPr>
            <a:endParaRPr lang="ru-RU" sz="7200" dirty="0" smtClean="0"/>
          </a:p>
          <a:p>
            <a:pPr algn="r" rtl="0">
              <a:lnSpc>
                <a:spcPct val="120000"/>
              </a:lnSpc>
              <a:spcBef>
                <a:spcPts val="0"/>
              </a:spcBef>
            </a:pPr>
            <a:endParaRPr lang="ru-RU" sz="4200" dirty="0" smtClean="0"/>
          </a:p>
          <a:p>
            <a:pPr algn="r" rtl="0">
              <a:lnSpc>
                <a:spcPct val="120000"/>
              </a:lnSpc>
              <a:spcBef>
                <a:spcPts val="0"/>
              </a:spcBef>
            </a:pPr>
            <a:r>
              <a:rPr lang="ru-RU" sz="1800" dirty="0" smtClean="0"/>
              <a:t>.</a:t>
            </a:r>
            <a:endParaRPr lang="ru-RU" sz="1800" dirty="0" smtClean="0"/>
          </a:p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580" y="5887552"/>
            <a:ext cx="8115419" cy="60532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Сон и пробуждение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705952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>
                <a:latin typeface="+mj-lt"/>
              </a:rPr>
              <a:t>Хорошо нам отдыхать! </a:t>
            </a:r>
            <a:endParaRPr lang="ru-RU" sz="1600" b="1" dirty="0" smtClean="0">
              <a:latin typeface="+mj-lt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+mj-lt"/>
              </a:rPr>
              <a:t>Но </a:t>
            </a:r>
            <a:r>
              <a:rPr lang="ru-RU" sz="1600" b="1" dirty="0">
                <a:latin typeface="+mj-lt"/>
              </a:rPr>
              <a:t>пора уже вставать! </a:t>
            </a:r>
            <a:endParaRPr lang="ru-RU" sz="1600" b="1" dirty="0" smtClean="0">
              <a:latin typeface="+mj-lt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+mj-lt"/>
              </a:rPr>
              <a:t>Крепко </a:t>
            </a:r>
            <a:r>
              <a:rPr lang="ru-RU" sz="1600" b="1" dirty="0">
                <a:latin typeface="+mj-lt"/>
              </a:rPr>
              <a:t>кулачки сжимаем, 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705952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>
                <a:latin typeface="+mj-lt"/>
              </a:rPr>
              <a:t>Их повыше поднимаем</a:t>
            </a:r>
            <a:r>
              <a:rPr lang="ru-RU" sz="1600" b="1" dirty="0" smtClean="0">
                <a:latin typeface="+mj-lt"/>
              </a:rPr>
              <a:t>.</a:t>
            </a: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+mj-lt"/>
              </a:rPr>
              <a:t>Потянуться</a:t>
            </a:r>
            <a:r>
              <a:rPr lang="ru-RU" sz="1600" b="1" dirty="0">
                <a:latin typeface="+mj-lt"/>
              </a:rPr>
              <a:t>! Улыбнуться</a:t>
            </a:r>
            <a:r>
              <a:rPr lang="ru-RU" sz="1600" b="1" dirty="0" smtClean="0">
                <a:latin typeface="+mj-lt"/>
              </a:rPr>
              <a:t>!</a:t>
            </a: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+mj-lt"/>
              </a:rPr>
              <a:t> </a:t>
            </a:r>
            <a:r>
              <a:rPr lang="ru-RU" sz="1600" b="1" dirty="0">
                <a:latin typeface="+mj-lt"/>
              </a:rPr>
              <a:t>Всем открыть глаза и встать!</a:t>
            </a:r>
            <a:br>
              <a:rPr lang="ru-RU" sz="1600" b="1" dirty="0">
                <a:latin typeface="+mj-lt"/>
              </a:rPr>
            </a:br>
            <a:endParaRPr lang="ru-RU" sz="1600" b="1" dirty="0">
              <a:latin typeface="+mj-lt"/>
            </a:endParaRPr>
          </a:p>
        </p:txBody>
      </p:sp>
      <p:pic>
        <p:nvPicPr>
          <p:cNvPr id="9" name="Picture 2" descr="Тихий час в детском саду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7" r="1758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Дети одеваются после сна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2" r="1702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10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9456" y="5877272"/>
            <a:ext cx="8115419" cy="648072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Корригирующая гимнастика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746003" y="5109593"/>
            <a:ext cx="4131315" cy="983704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>
                <a:latin typeface="+mj-lt"/>
              </a:rPr>
              <a:t>Ребятки, просыпайтесь</a:t>
            </a:r>
            <a:r>
              <a:rPr lang="ru-RU" sz="1600" b="1" dirty="0" smtClean="0">
                <a:latin typeface="+mj-lt"/>
              </a:rPr>
              <a:t>!</a:t>
            </a: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+mj-lt"/>
              </a:rPr>
              <a:t> </a:t>
            </a:r>
            <a:r>
              <a:rPr lang="ru-RU" sz="1600" b="1" dirty="0">
                <a:latin typeface="+mj-lt"/>
              </a:rPr>
              <a:t>Глазки открывайтесь</a:t>
            </a:r>
            <a:r>
              <a:rPr lang="ru-RU" sz="1600" b="1" dirty="0" smtClean="0">
                <a:latin typeface="+mj-lt"/>
              </a:rPr>
              <a:t>!</a:t>
            </a: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+mj-lt"/>
              </a:rPr>
              <a:t> </a:t>
            </a:r>
            <a:r>
              <a:rPr lang="ru-RU" sz="1600" b="1" dirty="0">
                <a:latin typeface="+mj-lt"/>
              </a:rPr>
              <a:t>Ножки потянитесь, ручки поднимитесь</a:t>
            </a:r>
            <a:r>
              <a:rPr lang="ru-RU" sz="1400" b="1" dirty="0">
                <a:latin typeface="+mj-lt"/>
              </a:rPr>
              <a:t>.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6"/>
          </p:nvPr>
        </p:nvSpPr>
        <p:spPr>
          <a:xfrm>
            <a:off x="5015880" y="5109593"/>
            <a:ext cx="5065790" cy="983704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>
                <a:latin typeface="+mj-lt"/>
              </a:rPr>
              <a:t>Мы сначала пойдем очень мелким шажком. </a:t>
            </a:r>
            <a:endParaRPr lang="ru-RU" sz="1600" b="1" dirty="0" smtClean="0">
              <a:latin typeface="+mj-lt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+mj-lt"/>
              </a:rPr>
              <a:t>А </a:t>
            </a:r>
            <a:r>
              <a:rPr lang="ru-RU" sz="1600" b="1" dirty="0">
                <a:latin typeface="+mj-lt"/>
              </a:rPr>
              <a:t>потом </a:t>
            </a:r>
            <a:r>
              <a:rPr lang="ru-RU" sz="1600" b="1" dirty="0" err="1">
                <a:latin typeface="+mj-lt"/>
              </a:rPr>
              <a:t>пошире</a:t>
            </a:r>
            <a:r>
              <a:rPr lang="ru-RU" sz="1600" b="1" dirty="0">
                <a:latin typeface="+mj-lt"/>
              </a:rPr>
              <a:t> шаг, вот так, вот так, </a:t>
            </a:r>
            <a:endParaRPr lang="ru-RU" sz="1600" b="1" dirty="0" smtClean="0">
              <a:latin typeface="+mj-lt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+mj-lt"/>
              </a:rPr>
              <a:t>На </a:t>
            </a:r>
            <a:r>
              <a:rPr lang="ru-RU" sz="1600" b="1" dirty="0">
                <a:latin typeface="+mj-lt"/>
              </a:rPr>
              <a:t>носочки становитесь, вверх руками потянитесь.</a:t>
            </a:r>
            <a:br>
              <a:rPr lang="ru-RU" sz="1600" b="1" dirty="0">
                <a:latin typeface="+mj-lt"/>
              </a:rPr>
            </a:br>
            <a:endParaRPr lang="ru-RU" sz="1600" b="1" dirty="0">
              <a:latin typeface="+mj-lt"/>
            </a:endParaRPr>
          </a:p>
        </p:txBody>
      </p:sp>
      <p:pic>
        <p:nvPicPr>
          <p:cNvPr id="5122" name="Picture 2" descr="Два мальчика и девочка, сидя на ковре, делают самомассаж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2" r="2195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Дети стоят с поднятыми руками у кроватей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7" r="1362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032000" y="719666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="" xmlns:a16="http://schemas.microsoft.com/office/drawing/2014/main" val="670061050"/>
                    </a:ext>
                  </a:extLst>
                </a:gridCol>
                <a:gridCol w="4064000">
                  <a:extLst>
                    <a:ext uri="{9D8B030D-6E8A-4147-A177-3AD203B41FA5}">
                      <a16:colId xmlns="" xmlns:a16="http://schemas.microsoft.com/office/drawing/2014/main" val="18417394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94207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934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580" y="6165304"/>
            <a:ext cx="8115419" cy="32757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Игра «Дорога»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 smtClean="0">
                <a:latin typeface="+mj-lt"/>
              </a:rPr>
              <a:t>«Чебурашка смотрит прямо и идет вперед по тротуару…»</a:t>
            </a:r>
            <a:endParaRPr lang="ru-RU" dirty="0">
              <a:latin typeface="+mj-lt"/>
            </a:endParaRP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8" b="11338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latin typeface="+mj-lt"/>
              </a:rPr>
              <a:t>«машина поворачивает направо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7" r="1362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2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+mj-lt"/>
              </a:rPr>
              <a:t>Трудовая деятельность </a:t>
            </a:r>
            <a:endParaRPr lang="ru-RU" sz="2400" b="1" dirty="0">
              <a:latin typeface="+mj-lt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7" r="13627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400" b="1" dirty="0" smtClean="0">
                <a:latin typeface="+mj-lt"/>
              </a:rPr>
              <a:t>Подвижная игра</a:t>
            </a:r>
          </a:p>
          <a:p>
            <a:pPr algn="ctr">
              <a:spcBef>
                <a:spcPts val="0"/>
              </a:spcBef>
            </a:pPr>
            <a:r>
              <a:rPr lang="ru-RU" sz="2400" b="1" dirty="0" smtClean="0">
                <a:latin typeface="+mj-lt"/>
              </a:rPr>
              <a:t> «Дорога и ПДД»</a:t>
            </a:r>
            <a:endParaRPr lang="ru-RU" sz="2400" b="1" dirty="0">
              <a:latin typeface="+mj-lt"/>
            </a:endParaRPr>
          </a:p>
        </p:txBody>
      </p:sp>
      <p:pic>
        <p:nvPicPr>
          <p:cNvPr id="7170" name="Picture 2" descr="уход за цветами в саду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4" r="1624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68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51812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Прогулка</a:t>
            </a:r>
            <a:endParaRPr lang="ru-RU" sz="3600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7" r="13627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62500" lnSpcReduction="20000"/>
          </a:bodyPr>
          <a:lstStyle/>
          <a:p>
            <a:pPr algn="ctr"/>
            <a:r>
              <a:rPr lang="ru-RU" dirty="0" smtClean="0"/>
              <a:t>«</a:t>
            </a:r>
            <a:r>
              <a:rPr lang="ru-RU" sz="2900" dirty="0" smtClean="0">
                <a:latin typeface="+mj-lt"/>
              </a:rPr>
              <a:t>поднялись наверх, а потом опустимся вниз»</a:t>
            </a:r>
            <a:endParaRPr lang="ru-RU" sz="2900" dirty="0">
              <a:latin typeface="+mj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 smtClean="0">
                <a:latin typeface="+mj-lt"/>
              </a:rPr>
              <a:t>«правой и левой руками обнимаю дерево»</a:t>
            </a:r>
            <a:endParaRPr lang="ru-RU" dirty="0">
              <a:latin typeface="+mj-lt"/>
            </a:endParaRPr>
          </a:p>
        </p:txBody>
      </p:sp>
      <p:pic>
        <p:nvPicPr>
          <p:cNvPr id="9220" name="Picture 4" descr="https://www.maam.ru/upload/blogs/detsad-358845-1618057952.jpg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7" b="1135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50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7" r="13627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+mj-lt"/>
              </a:rPr>
              <a:t>«поднимаемся наверх по лесенке»</a:t>
            </a:r>
            <a:endParaRPr lang="ru-RU" sz="2000" dirty="0">
              <a:latin typeface="+mj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+mj-lt"/>
              </a:rPr>
              <a:t>«рыхлю землю около кустарника»</a:t>
            </a:r>
            <a:endParaRPr lang="ru-RU" sz="2000" dirty="0">
              <a:latin typeface="+mj-lt"/>
            </a:endParaRPr>
          </a:p>
        </p:txBody>
      </p:sp>
      <p:pic>
        <p:nvPicPr>
          <p:cNvPr id="8194" name="Picture 2" descr="https://www.maam.ru/upload/blogs/detsad-1422729-1618325791.jpg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5" r="1364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76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031" y="5344460"/>
            <a:ext cx="8115419" cy="168055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/>
              <a:t>Играем с мячом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+mj-lt"/>
              </a:rPr>
              <a:t>Работаем в математических тетрадях</a:t>
            </a:r>
            <a:endParaRPr lang="ru-RU" sz="2000" dirty="0">
              <a:latin typeface="+mj-lt"/>
            </a:endParaRPr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6" name="Текст 5"/>
          <p:cNvSpPr>
            <a:spLocks noGrp="1"/>
          </p:cNvSpPr>
          <p:nvPr>
            <p:ph type="body" sz="quarter" idx="16"/>
          </p:nvPr>
        </p:nvSpPr>
        <p:spPr>
          <a:xfrm>
            <a:off x="12110449" y="-14367453"/>
            <a:ext cx="649431" cy="4246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Picture 3" descr="G:\фото математика в течение дня - копия\P_20210211_081721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/>
          <a:srcRect l="13627" r="13627"/>
          <a:stretch>
            <a:fillRect/>
          </a:stretch>
        </p:blipFill>
        <p:spPr bwMode="auto">
          <a:xfrm>
            <a:off x="992434" y="1147402"/>
            <a:ext cx="3638453" cy="3750319"/>
          </a:xfrm>
          <a:prstGeom prst="rect">
            <a:avLst/>
          </a:prstGeom>
          <a:noFill/>
        </p:spPr>
      </p:pic>
      <p:pic>
        <p:nvPicPr>
          <p:cNvPr id="1026" name="Picture 2" descr="Мяч по круг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149" y="1107886"/>
            <a:ext cx="3638453" cy="375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91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8" b="11338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1064728" y="5340729"/>
            <a:ext cx="3566160" cy="493776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2400" dirty="0" smtClean="0">
                <a:latin typeface="+mj-lt"/>
              </a:rPr>
              <a:t>Инсценировка сказки</a:t>
            </a:r>
          </a:p>
          <a:p>
            <a:pPr algn="ctr">
              <a:spcBef>
                <a:spcPts val="0"/>
              </a:spcBef>
            </a:pPr>
            <a:r>
              <a:rPr lang="ru-RU" sz="2400" dirty="0" smtClean="0">
                <a:latin typeface="+mj-lt"/>
              </a:rPr>
              <a:t>«Три медведя»</a:t>
            </a:r>
            <a:endParaRPr lang="ru-RU" sz="2400" dirty="0">
              <a:latin typeface="+mj-lt"/>
            </a:endParaRP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8" b="11338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pPr algn="ctr">
              <a:lnSpc>
                <a:spcPct val="20000"/>
              </a:lnSpc>
            </a:pPr>
            <a:endParaRPr lang="ru-RU" sz="2400" dirty="0" smtClean="0">
              <a:latin typeface="+mj-lt"/>
            </a:endParaRPr>
          </a:p>
          <a:p>
            <a:pPr algn="ctr">
              <a:lnSpc>
                <a:spcPct val="20000"/>
              </a:lnSpc>
            </a:pPr>
            <a:r>
              <a:rPr lang="ru-RU" sz="2400" dirty="0" smtClean="0">
                <a:latin typeface="+mj-lt"/>
              </a:rPr>
              <a:t>Конструирование </a:t>
            </a:r>
          </a:p>
          <a:p>
            <a:pPr algn="ctr">
              <a:lnSpc>
                <a:spcPct val="20000"/>
              </a:lnSpc>
            </a:pPr>
            <a:r>
              <a:rPr lang="ru-RU" sz="2400" dirty="0" smtClean="0">
                <a:latin typeface="+mj-lt"/>
              </a:rPr>
              <a:t>«Наш город»</a:t>
            </a:r>
            <a:endParaRPr lang="ru-R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230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7115" y="8504455"/>
            <a:ext cx="15799850" cy="111394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3287687" y="5186904"/>
            <a:ext cx="3888433" cy="1050408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11200" dirty="0" smtClean="0">
                <a:latin typeface="+mj-lt"/>
              </a:rPr>
              <a:t>Спасибо</a:t>
            </a:r>
          </a:p>
          <a:p>
            <a:pPr algn="ctr"/>
            <a:r>
              <a:rPr lang="ru-RU" sz="11200" dirty="0">
                <a:latin typeface="+mj-lt"/>
              </a:rPr>
              <a:t>за внимание</a:t>
            </a:r>
          </a:p>
          <a:p>
            <a:pPr algn="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10242" name="Picture 2" descr="Муниципальное бюджетное дошкольное образовательное учреждение &quot;Детский сад  &quot;Солнышко&quot; &quot;Новост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1113022"/>
            <a:ext cx="6696744" cy="390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02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946432" cy="5512146"/>
          </a:xfrm>
        </p:spPr>
        <p:txBody>
          <a:bodyPr>
            <a:noAutofit/>
          </a:bodyPr>
          <a:lstStyle/>
          <a:p>
            <a:r>
              <a:rPr lang="ru-RU" sz="2200" b="1" dirty="0"/>
              <a:t>Объект исследования:</a:t>
            </a:r>
            <a:r>
              <a:rPr lang="ru-RU" sz="2200" dirty="0"/>
              <a:t> процесс формирования элементарных математических представлений у детей дошкольного возраста.</a:t>
            </a:r>
            <a:br>
              <a:rPr lang="ru-RU" sz="2200" dirty="0"/>
            </a:br>
            <a:r>
              <a:rPr lang="ru-RU" sz="2200" b="1" dirty="0"/>
              <a:t>Предмет исследования</a:t>
            </a:r>
            <a:r>
              <a:rPr lang="ru-RU" sz="2200" dirty="0"/>
              <a:t>: методы обучения ориентировке в пространстве в ходе организации режимных процессов.</a:t>
            </a:r>
            <a:br>
              <a:rPr lang="ru-RU" sz="2200" dirty="0"/>
            </a:br>
            <a:r>
              <a:rPr lang="ru-RU" sz="2200" b="1" dirty="0"/>
              <a:t>Цель исследования</a:t>
            </a:r>
            <a:r>
              <a:rPr lang="ru-RU" sz="2200" dirty="0"/>
              <a:t>: изучить возможности использования режимных процессов для организации обучения дошкольников ориентировке в пространстве.</a:t>
            </a:r>
            <a:br>
              <a:rPr lang="ru-RU" sz="2200" dirty="0"/>
            </a:br>
            <a:r>
              <a:rPr lang="ru-RU" sz="2200" b="1" dirty="0"/>
              <a:t>Задачи исследования: 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>1. Изучить педагогическую и методическую литературу по проблеме исследования.</a:t>
            </a:r>
            <a:br>
              <a:rPr lang="ru-RU" sz="2200" dirty="0"/>
            </a:br>
            <a:r>
              <a:rPr lang="ru-RU" sz="2200" dirty="0"/>
              <a:t>2. Рассмотреть особенности работы по ориентировке в пространстве с детьми среднего дошкольного возраста.</a:t>
            </a:r>
            <a:br>
              <a:rPr lang="ru-RU" sz="2200" dirty="0"/>
            </a:br>
            <a:r>
              <a:rPr lang="ru-RU" sz="2200" dirty="0"/>
              <a:t>3. Составить перспективный план работы по обучению ориентировке в пространстве в режимных процессах на месяц и апробировать его.</a:t>
            </a:r>
            <a:br>
              <a:rPr lang="ru-RU" sz="2200" dirty="0"/>
            </a:br>
            <a:r>
              <a:rPr lang="ru-RU" sz="2200" dirty="0"/>
              <a:t>4. </a:t>
            </a:r>
            <a:r>
              <a:rPr lang="ru-RU" sz="2200" dirty="0" smtClean="0"/>
              <a:t>Подобрать наглядный и практический материал </a:t>
            </a:r>
            <a:r>
              <a:rPr lang="ru-RU" sz="2200" smtClean="0"/>
              <a:t>для работы.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b="1" dirty="0"/>
              <a:t>Методы исследования</a:t>
            </a:r>
            <a:r>
              <a:rPr lang="ru-RU" sz="2200" dirty="0"/>
              <a:t>: анализ литературы, диагностика знаний, анализ результатов.</a:t>
            </a:r>
            <a:br>
              <a:rPr lang="ru-RU" sz="2200" dirty="0"/>
            </a:br>
            <a:r>
              <a:rPr lang="ru-RU" sz="2200" b="1" dirty="0"/>
              <a:t>База исследования: </a:t>
            </a:r>
            <a:r>
              <a:rPr lang="ru-RU" sz="2200" dirty="0" smtClean="0"/>
              <a:t>Муниципальное бюджетное дошкольное образовательное </a:t>
            </a:r>
            <a:r>
              <a:rPr lang="ru-RU" sz="2200" dirty="0"/>
              <a:t>учреждения «Детский сад № 1 </a:t>
            </a:r>
            <a:r>
              <a:rPr lang="ru-RU" sz="2200" dirty="0" err="1"/>
              <a:t>пгт</a:t>
            </a:r>
            <a:r>
              <a:rPr lang="ru-RU" sz="2200" dirty="0"/>
              <a:t>. Кромы Орловской области средняя группа «Теремок».</a:t>
            </a:r>
            <a:br>
              <a:rPr lang="ru-RU" sz="2200" dirty="0"/>
            </a:b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04007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36712"/>
            <a:ext cx="10586392" cy="4466808"/>
          </a:xfrm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Раздел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“Ориентировка в пространстве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” занимает значительное место в математической подготовке детей дошкольного возраста. Представления о пространстве у детей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развивают не только в процессе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непосредственной образовательной деятельности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математике, но и в процессе музыкального и физического воспитания, при выполнении различных видов изобразительной деятельности, во время режимных процессов, в дидактических и подвижных играх и т.д.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4139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028580" y="6093296"/>
            <a:ext cx="8115419" cy="399578"/>
          </a:xfrm>
        </p:spPr>
        <p:txBody>
          <a:bodyPr rtlCol="0">
            <a:noAutofit/>
          </a:bodyPr>
          <a:lstStyle/>
          <a:p>
            <a:pPr algn="ctr" rtl="0"/>
            <a:r>
              <a:rPr lang="ru-RU" sz="3600" dirty="0" smtClean="0"/>
              <a:t>Утренняя гимнастика</a:t>
            </a:r>
            <a:endParaRPr lang="ru-RU" sz="3600" dirty="0"/>
          </a:p>
        </p:txBody>
      </p:sp>
      <p:pic>
        <p:nvPicPr>
          <p:cNvPr id="6" name="Рисунок 5" descr="Девочка держит мороженое в рожке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" r="165"/>
          <a:stretch/>
        </p:blipFill>
        <p:spPr/>
      </p:pic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992436" y="5007357"/>
            <a:ext cx="4383484" cy="941923"/>
          </a:xfrm>
        </p:spPr>
        <p:txBody>
          <a:bodyPr rtlCol="0">
            <a:noAutofit/>
          </a:bodyPr>
          <a:lstStyle/>
          <a:p>
            <a:pPr>
              <a:spcBef>
                <a:spcPts val="0"/>
              </a:spcBef>
            </a:pPr>
            <a:r>
              <a:rPr lang="ru-RU" sz="1400" b="1" dirty="0" smtClean="0">
                <a:latin typeface="+mj-lt"/>
              </a:rPr>
              <a:t>Буратино </a:t>
            </a:r>
            <a:r>
              <a:rPr lang="ru-RU" sz="1400" b="1" dirty="0">
                <a:latin typeface="+mj-lt"/>
              </a:rPr>
              <a:t>своим длинным любопытным носом рисует «солнышко», «морковку», «дерево». </a:t>
            </a:r>
            <a:endParaRPr lang="ru-RU" sz="1400" b="1" dirty="0" smtClean="0">
              <a:latin typeface="+mj-lt"/>
            </a:endParaRPr>
          </a:p>
          <a:p>
            <a:pPr>
              <a:spcBef>
                <a:spcPts val="0"/>
              </a:spcBef>
            </a:pPr>
            <a:r>
              <a:rPr lang="ru-RU" sz="1400" b="1" dirty="0" smtClean="0">
                <a:latin typeface="+mj-lt"/>
              </a:rPr>
              <a:t>1</a:t>
            </a:r>
            <a:r>
              <a:rPr lang="ru-RU" sz="1400" b="1" dirty="0">
                <a:latin typeface="+mj-lt"/>
              </a:rPr>
              <a:t>. Мягкие круговые движения головой по часовой стрелке, затем против часовой стрелки.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6"/>
          </p:nvPr>
        </p:nvSpPr>
        <p:spPr>
          <a:xfrm>
            <a:off x="5566714" y="5085184"/>
            <a:ext cx="4417718" cy="792088"/>
          </a:xfrm>
        </p:spPr>
        <p:txBody>
          <a:bodyPr rtlCol="0">
            <a:noAutofit/>
          </a:bodyPr>
          <a:lstStyle/>
          <a:p>
            <a:pPr>
              <a:spcBef>
                <a:spcPts val="0"/>
              </a:spcBef>
            </a:pPr>
            <a:r>
              <a:rPr lang="ru-RU" sz="1400" b="1" dirty="0" smtClean="0">
                <a:latin typeface="+mj-lt"/>
              </a:rPr>
              <a:t>2</a:t>
            </a:r>
            <a:r>
              <a:rPr lang="ru-RU" sz="1400" b="1" dirty="0">
                <a:latin typeface="+mj-lt"/>
              </a:rPr>
              <a:t>. Повороты головы в стороны, вверх, вниз. </a:t>
            </a:r>
            <a:endParaRPr lang="ru-RU" sz="1400" b="1" dirty="0" smtClean="0">
              <a:latin typeface="+mj-lt"/>
            </a:endParaRPr>
          </a:p>
          <a:p>
            <a:pPr>
              <a:spcBef>
                <a:spcPts val="0"/>
              </a:spcBef>
            </a:pPr>
            <a:r>
              <a:rPr lang="ru-RU" sz="1400" b="1" dirty="0" smtClean="0">
                <a:latin typeface="+mj-lt"/>
              </a:rPr>
              <a:t>3</a:t>
            </a:r>
            <a:r>
              <a:rPr lang="ru-RU" sz="1400" b="1" dirty="0">
                <a:latin typeface="+mj-lt"/>
              </a:rPr>
              <a:t>. Наклоны головы во время «рисования» вправо, затем влево./</a:t>
            </a:r>
          </a:p>
          <a:p>
            <a:pPr rtl="0">
              <a:spcBef>
                <a:spcPts val="0"/>
              </a:spcBef>
            </a:pPr>
            <a:endParaRPr lang="ru-RU" sz="1200" b="1" dirty="0">
              <a:latin typeface="+mj-lt"/>
            </a:endParaRPr>
          </a:p>
        </p:txBody>
      </p:sp>
      <p:pic>
        <p:nvPicPr>
          <p:cNvPr id="14" name="Рисунок 13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7" r="13627"/>
          <a:stretch>
            <a:fillRect/>
          </a:stretch>
        </p:blipFill>
        <p:spPr>
          <a:xfrm>
            <a:off x="5566714" y="1133804"/>
            <a:ext cx="3638453" cy="3750319"/>
          </a:xfr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435" y="1211673"/>
            <a:ext cx="3602306" cy="359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4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446112"/>
          </a:xfrm>
        </p:spPr>
        <p:txBody>
          <a:bodyPr rtlCol="0">
            <a:noAutofit/>
          </a:bodyPr>
          <a:lstStyle/>
          <a:p>
            <a:pPr algn="ctr" rtl="0"/>
            <a:r>
              <a:rPr lang="ru-RU" sz="3600" dirty="0" smtClean="0"/>
              <a:t>Игровая деятельность</a:t>
            </a:r>
            <a:endParaRPr lang="ru-RU" sz="3600" dirty="0"/>
          </a:p>
        </p:txBody>
      </p:sp>
      <p:pic>
        <p:nvPicPr>
          <p:cNvPr id="6" name="Рисунок 5" descr="Девочка держит мороженое в рожке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" r="165"/>
          <a:stretch/>
        </p:blipFill>
        <p:spPr/>
      </p:pic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ru-RU" sz="2400" b="1" dirty="0" smtClean="0"/>
              <a:t>«</a:t>
            </a:r>
            <a:r>
              <a:rPr lang="ru-RU" sz="2400" b="1" dirty="0" smtClean="0">
                <a:latin typeface="+mj-lt"/>
              </a:rPr>
              <a:t>Автобус</a:t>
            </a:r>
            <a:r>
              <a:rPr lang="ru-RU" sz="2400" b="1" dirty="0" smtClean="0"/>
              <a:t>»</a:t>
            </a:r>
            <a:endParaRPr lang="ru-RU" sz="2400" b="1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6"/>
          </p:nvPr>
        </p:nvSpPr>
        <p:spPr/>
        <p:txBody>
          <a:bodyPr rtlCol="0">
            <a:normAutofit/>
          </a:bodyPr>
          <a:lstStyle/>
          <a:p>
            <a:pPr algn="ctr"/>
            <a:r>
              <a:rPr lang="ru-RU" sz="2400" b="1" dirty="0" smtClean="0">
                <a:latin typeface="+mj-lt"/>
              </a:rPr>
              <a:t>«Кафе»</a:t>
            </a:r>
            <a:endParaRPr lang="ru-RU" sz="2400" b="1" dirty="0">
              <a:latin typeface="+mj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580" y="1113022"/>
            <a:ext cx="3616943" cy="3750319"/>
          </a:xfrm>
          <a:prstGeom prst="rect">
            <a:avLst/>
          </a:prstGeom>
        </p:spPr>
      </p:pic>
      <p:pic>
        <p:nvPicPr>
          <p:cNvPr id="12" name="Picture 4" descr="https://melkie.net/wp-content/uploads/2017/12/devochki-igrayut-v-detskom-sadu-600x351.jpg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9" r="2162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93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2" r="22732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ru-RU" dirty="0" smtClean="0">
                <a:latin typeface="+mj-lt"/>
              </a:rPr>
              <a:t>Опыт с водой «крышки плавают вверху»</a:t>
            </a:r>
            <a:endParaRPr lang="ru-RU" dirty="0">
              <a:latin typeface="+mj-lt"/>
            </a:endParaRP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8" b="11338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+mj-lt"/>
              </a:rPr>
              <a:t>«Семья»</a:t>
            </a:r>
            <a:endParaRPr lang="ru-RU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316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580" y="6086724"/>
            <a:ext cx="8115419" cy="406149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Дежурство и прием пищи</a:t>
            </a:r>
            <a:endParaRPr lang="ru-RU" sz="3600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7" r="13627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1053650" y="5158866"/>
            <a:ext cx="3987299" cy="767680"/>
          </a:xfrm>
        </p:spPr>
        <p:txBody>
          <a:bodyPr>
            <a:noAutofit/>
          </a:bodyPr>
          <a:lstStyle/>
          <a:p>
            <a:pPr algn="ctr">
              <a:lnSpc>
                <a:spcPct val="70000"/>
              </a:lnSpc>
              <a:spcBef>
                <a:spcPts val="0"/>
              </a:spcBef>
            </a:pPr>
            <a:r>
              <a:rPr lang="ru-RU" sz="1600" b="1" dirty="0">
                <a:latin typeface="+mj-lt"/>
              </a:rPr>
              <a:t>Вот и полдник подошел, </a:t>
            </a:r>
          </a:p>
          <a:p>
            <a:pPr algn="ctr">
              <a:lnSpc>
                <a:spcPct val="70000"/>
              </a:lnSpc>
              <a:spcBef>
                <a:spcPts val="0"/>
              </a:spcBef>
            </a:pPr>
            <a:r>
              <a:rPr lang="ru-RU" sz="1600" b="1" dirty="0">
                <a:latin typeface="+mj-lt"/>
              </a:rPr>
              <a:t>Сели дети все за стол </a:t>
            </a:r>
          </a:p>
          <a:p>
            <a:pPr algn="ctr">
              <a:lnSpc>
                <a:spcPct val="70000"/>
              </a:lnSpc>
              <a:spcBef>
                <a:spcPts val="0"/>
              </a:spcBef>
            </a:pPr>
            <a:r>
              <a:rPr lang="ru-RU" sz="1600" b="1" dirty="0">
                <a:latin typeface="+mj-lt"/>
              </a:rPr>
              <a:t>Чтобы не было беды, </a:t>
            </a:r>
          </a:p>
          <a:p>
            <a:pPr algn="ctr">
              <a:lnSpc>
                <a:spcPct val="70000"/>
              </a:lnSpc>
              <a:spcBef>
                <a:spcPts val="0"/>
              </a:spcBef>
            </a:pPr>
            <a:r>
              <a:rPr lang="ru-RU" sz="1600" b="1" dirty="0">
                <a:latin typeface="+mj-lt"/>
              </a:rPr>
              <a:t>Вспомни правила еды: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6"/>
          </p:nvPr>
        </p:nvSpPr>
        <p:spPr>
          <a:xfrm>
            <a:off x="5303912" y="5013176"/>
            <a:ext cx="3828962" cy="1073548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70000"/>
              </a:lnSpc>
              <a:spcBef>
                <a:spcPts val="0"/>
              </a:spcBef>
            </a:pPr>
            <a:endParaRPr lang="ru-RU" sz="3600" dirty="0" smtClean="0"/>
          </a:p>
          <a:p>
            <a:pPr algn="ctr">
              <a:spcBef>
                <a:spcPts val="0"/>
              </a:spcBef>
            </a:pPr>
            <a:endParaRPr lang="ru-RU" sz="6400" b="1" dirty="0" smtClean="0">
              <a:latin typeface="+mj-lt"/>
            </a:endParaRPr>
          </a:p>
          <a:p>
            <a:pPr algn="ctr">
              <a:spcBef>
                <a:spcPts val="0"/>
              </a:spcBef>
            </a:pPr>
            <a:r>
              <a:rPr lang="ru-RU" sz="6400" b="1" dirty="0" smtClean="0">
                <a:latin typeface="+mj-lt"/>
              </a:rPr>
              <a:t>Наши </a:t>
            </a:r>
            <a:r>
              <a:rPr lang="ru-RU" sz="6400" b="1" dirty="0">
                <a:latin typeface="+mj-lt"/>
              </a:rPr>
              <a:t>ноги не стучат,</a:t>
            </a:r>
          </a:p>
          <a:p>
            <a:pPr algn="ctr">
              <a:spcBef>
                <a:spcPts val="0"/>
              </a:spcBef>
            </a:pPr>
            <a:r>
              <a:rPr lang="ru-RU" sz="6400" b="1" dirty="0">
                <a:latin typeface="+mj-lt"/>
              </a:rPr>
              <a:t>Наши язычки молчат.</a:t>
            </a:r>
          </a:p>
          <a:p>
            <a:pPr algn="ctr">
              <a:spcBef>
                <a:spcPts val="0"/>
              </a:spcBef>
            </a:pPr>
            <a:r>
              <a:rPr lang="ru-RU" sz="6400" b="1" dirty="0">
                <a:latin typeface="+mj-lt"/>
              </a:rPr>
              <a:t>За столом ты не сори,</a:t>
            </a:r>
          </a:p>
          <a:p>
            <a:pPr algn="ctr">
              <a:spcBef>
                <a:spcPts val="0"/>
              </a:spcBef>
            </a:pPr>
            <a:r>
              <a:rPr lang="ru-RU" sz="6400" b="1" dirty="0">
                <a:latin typeface="+mj-lt"/>
              </a:rPr>
              <a:t>Насорил - так убери!</a:t>
            </a:r>
            <a:br>
              <a:rPr lang="ru-RU" sz="6400" b="1" dirty="0">
                <a:latin typeface="+mj-lt"/>
              </a:rPr>
            </a:br>
            <a:endParaRPr lang="ru-RU" sz="6400" b="1" dirty="0">
              <a:latin typeface="+mj-lt"/>
            </a:endParaRP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ru-RU" dirty="0" smtClean="0">
                <a:hlinkClick r:id="rId3"/>
              </a:rPr>
              <a:t>/</a:t>
            </a:r>
            <a:endParaRPr lang="ru-RU" dirty="0"/>
          </a:p>
        </p:txBody>
      </p:sp>
      <p:pic>
        <p:nvPicPr>
          <p:cNvPr id="1026" name="Picture 2" descr="дети обедают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8" r="1762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032000" y="719666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="" xmlns:a16="http://schemas.microsoft.com/office/drawing/2014/main" val="3976818177"/>
                    </a:ext>
                  </a:extLst>
                </a:gridCol>
                <a:gridCol w="4064000">
                  <a:extLst>
                    <a:ext uri="{9D8B030D-6E8A-4147-A177-3AD203B41FA5}">
                      <a16:colId xmlns="" xmlns:a16="http://schemas.microsoft.com/office/drawing/2014/main" val="40309824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92173580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032000" y="719666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="" xmlns:a16="http://schemas.microsoft.com/office/drawing/2014/main" val="3966798135"/>
                    </a:ext>
                  </a:extLst>
                </a:gridCol>
                <a:gridCol w="4064000">
                  <a:extLst>
                    <a:ext uri="{9D8B030D-6E8A-4147-A177-3AD203B41FA5}">
                      <a16:colId xmlns="" xmlns:a16="http://schemas.microsoft.com/office/drawing/2014/main" val="15903841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7585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792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580" y="5993634"/>
            <a:ext cx="8115419" cy="387693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Умывание</a:t>
            </a:r>
            <a:endParaRPr lang="ru-RU" sz="3600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5452" r="545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+mj-lt"/>
              </a:rPr>
              <a:t>«Правой рукой берем мыло …</a:t>
            </a:r>
            <a:endParaRPr lang="ru-RU" dirty="0">
              <a:latin typeface="+mj-lt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8" b="11338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+mj-lt"/>
              </a:rPr>
              <a:t>«Стоим друг за другом…»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677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580" y="6093296"/>
            <a:ext cx="8115419" cy="399578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Одевание на прогулку</a:t>
            </a:r>
            <a:endParaRPr lang="ru-RU" sz="3600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8" b="11338"/>
          <a:stretch>
            <a:fillRect/>
          </a:stretch>
        </p:blipFill>
        <p:spPr/>
      </p:pic>
      <p:pic>
        <p:nvPicPr>
          <p:cNvPr id="3076" name="Picture 4" descr="КАРТОТЕКА ПРОГУЛОК ДЛЯ ДЕТЕЙ ДОШКОЛЬНОГО ВОЗРАСТА В ДЕТСКОМ САДУ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5" b="489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06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Дети-друзья 16 х 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246688_TF03896101.potx" id="{A3AB8EB1-32C8-42D1-A2F7-9C8024EB1CB7}" vid="{880779B9-4198-47E8-81D9-8281AF4E13F9}"/>
    </a:ext>
  </a:extLst>
</a:theme>
</file>

<file path=ppt/theme/theme2.xml><?xml version="1.0" encoding="utf-8"?>
<a:theme xmlns:a="http://schemas.openxmlformats.org/drawingml/2006/main" name="Тема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A15C6C-6BB6-4DB6-B7D6-7F14EAB2CC5C}">
  <ds:schemaRefs>
    <ds:schemaRef ds:uri="http://www.w3.org/XML/1998/namespace"/>
    <ds:schemaRef ds:uri="http://purl.org/dc/terms/"/>
    <ds:schemaRef ds:uri="http://schemas.microsoft.com/office/infopath/2007/PartnerControls"/>
    <ds:schemaRef ds:uri="http://purl.org/dc/dcmitype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40262f94-9f35-4ac3-9a90-690165a166b7"/>
    <ds:schemaRef ds:uri="a4f35948-e619-41b3-aa29-22878b09cfd2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Учебная презентация с детьми на школьном дворе, альбом (широкоэкранный формат)</Template>
  <TotalTime>7416</TotalTime>
  <Words>441</Words>
  <Application>Microsoft Office PowerPoint</Application>
  <PresentationFormat>Широкоэкранный</PresentationFormat>
  <Paragraphs>74</Paragraphs>
  <Slides>18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Times New Roman</vt:lpstr>
      <vt:lpstr>Дети-друзья 16 х 9</vt:lpstr>
      <vt:lpstr>Обучение дошкольников ориентировке в пространстве в ходе проведения режимных процессов</vt:lpstr>
      <vt:lpstr>Объект исследования: процесс формирования элементарных математических представлений у детей дошкольного возраста. Предмет исследования: методы обучения ориентировке в пространстве в ходе организации режимных процессов. Цель исследования: изучить возможности использования режимных процессов для организации обучения дошкольников ориентировке в пространстве. Задачи исследования:  1. Изучить педагогическую и методическую литературу по проблеме исследования. 2. Рассмотреть особенности работы по ориентировке в пространстве с детьми среднего дошкольного возраста. 3. Составить перспективный план работы по обучению ориентировке в пространстве в режимных процессах на месяц и апробировать его. 4. Подобрать наглядный и практический материал для работы. Методы исследования: анализ литературы, диагностика знаний, анализ результатов. База исследования: Муниципальное бюджетное дошкольное образовательное учреждения «Детский сад № 1 пгт. Кромы Орловской области средняя группа «Теремок». </vt:lpstr>
      <vt:lpstr>Презентация PowerPoint</vt:lpstr>
      <vt:lpstr>Утренняя гимнастика</vt:lpstr>
      <vt:lpstr>Игровая деятельность</vt:lpstr>
      <vt:lpstr>Презентация PowerPoint</vt:lpstr>
      <vt:lpstr>Дежурство и прием пищи</vt:lpstr>
      <vt:lpstr>Умывание</vt:lpstr>
      <vt:lpstr>Одевание на прогулку</vt:lpstr>
      <vt:lpstr>Сон и пробуждение</vt:lpstr>
      <vt:lpstr>Корригирующая гимнастика</vt:lpstr>
      <vt:lpstr>Игра «Дорога»</vt:lpstr>
      <vt:lpstr>Презентация PowerPoint</vt:lpstr>
      <vt:lpstr>Прогулка</vt:lpstr>
      <vt:lpstr>Презентация PowerPoint</vt:lpstr>
      <vt:lpstr>Играем с мячом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Обучение дошкольников ориентировке в пространстве в ходе проведения режимных процессов</dc:title>
  <dc:creator>Пользователь Windows</dc:creator>
  <cp:keywords/>
  <cp:lastModifiedBy>User</cp:lastModifiedBy>
  <cp:revision>29</cp:revision>
  <dcterms:created xsi:type="dcterms:W3CDTF">2021-05-02T14:01:12Z</dcterms:created>
  <dcterms:modified xsi:type="dcterms:W3CDTF">2021-12-23T09:31:55Z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