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1"/>
  </p:notesMasterIdLst>
  <p:sldIdLst>
    <p:sldId id="256" r:id="rId2"/>
    <p:sldId id="301" r:id="rId3"/>
    <p:sldId id="300" r:id="rId4"/>
    <p:sldId id="290" r:id="rId5"/>
    <p:sldId id="258" r:id="rId6"/>
    <p:sldId id="259" r:id="rId7"/>
    <p:sldId id="274" r:id="rId8"/>
    <p:sldId id="273" r:id="rId9"/>
    <p:sldId id="260" r:id="rId10"/>
    <p:sldId id="275" r:id="rId11"/>
    <p:sldId id="261" r:id="rId12"/>
    <p:sldId id="276" r:id="rId13"/>
    <p:sldId id="284" r:id="rId14"/>
    <p:sldId id="298" r:id="rId15"/>
    <p:sldId id="268" r:id="rId16"/>
    <p:sldId id="302" r:id="rId17"/>
    <p:sldId id="266" r:id="rId18"/>
    <p:sldId id="303" r:id="rId19"/>
    <p:sldId id="262" r:id="rId20"/>
    <p:sldId id="299" r:id="rId21"/>
    <p:sldId id="295" r:id="rId22"/>
    <p:sldId id="263" r:id="rId23"/>
    <p:sldId id="264" r:id="rId24"/>
    <p:sldId id="285" r:id="rId25"/>
    <p:sldId id="294" r:id="rId26"/>
    <p:sldId id="293" r:id="rId27"/>
    <p:sldId id="287" r:id="rId28"/>
    <p:sldId id="292" r:id="rId29"/>
    <p:sldId id="29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864" autoAdjust="0"/>
  </p:normalViewPr>
  <p:slideViewPr>
    <p:cSldViewPr>
      <p:cViewPr varScale="1">
        <p:scale>
          <a:sx n="59" d="100"/>
          <a:sy n="59" d="100"/>
        </p:scale>
        <p:origin x="89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E8070-EE0B-4834-958F-CC11B4395492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ADC53-7226-4E6D-8646-108F209F49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Работа логопедической группы</a:t>
            </a:r>
            <a:r>
              <a:rPr lang="ru-RU" baseline="0" dirty="0"/>
              <a:t> подразумевает взаимодействие воспитателей и логопеда. В своей работе я применяю такие игры, которые формируют все компоненты речевого развития. Я предлагаю вашему вниманию некоторые из них.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ADC53-7226-4E6D-8646-108F209F497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Я как педагог, стараюсь всегда заинтересовать воспитанников, донести до них информацию в той форме, в которой они способны воспринимать  ее  с учетом своих возрастных и индивидуальных возможностей. Я пришла к выводу, что игры  позволяют успешно готовить к обучению в школе детей с ТНР.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ADC53-7226-4E6D-8646-108F209F4976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ADC53-7226-4E6D-8646-108F209F4976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Я привела вам лишь небольшую часть игр которые</a:t>
            </a:r>
            <a:r>
              <a:rPr lang="ru-RU" baseline="0" dirty="0"/>
              <a:t> применяю для развития речевого и фонематического слуха.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ADC53-7226-4E6D-8646-108F209F4976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Дети с ТНР имеют не только речевые  недостатки, но и недоразвитие внимания, словесно-логического мышления.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ADC53-7226-4E6D-8646-108F209F497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Для детей с ТНР немалую  сложность  представляют движения пальцев рук, мелкая моторика кисти руки. Чем выше двигательная активность ребенка, тем лучше  развивается его речь.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ADC53-7226-4E6D-8646-108F209F4976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ADC53-7226-4E6D-8646-108F209F4976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dirty="0"/>
              <a:t>Например</a:t>
            </a:r>
            <a:r>
              <a:rPr lang="ru-RU" sz="1400" baseline="0" dirty="0"/>
              <a:t> игра  «Снежинки» </a:t>
            </a:r>
            <a:br>
              <a:rPr lang="ru-RU" sz="1400" baseline="0" dirty="0"/>
            </a:br>
            <a:r>
              <a:rPr lang="ru-RU" sz="1400" b="1" baseline="0" dirty="0"/>
              <a:t>Цель:</a:t>
            </a:r>
            <a:r>
              <a:rPr lang="ru-RU" sz="1400" baseline="0" dirty="0"/>
              <a:t> согласовывать движения с текстом стихотворения. Перед началом игры я напоминаю о том, что снег очень лёгкий, он медленно падает на землю, кружится, когда подует ветерок. Дети двигаются согласно тексту и проговаривают его: </a:t>
            </a:r>
          </a:p>
          <a:p>
            <a:r>
              <a:rPr lang="ru-RU" sz="1400" baseline="0" dirty="0"/>
              <a:t>На полянку, на лужок </a:t>
            </a:r>
          </a:p>
          <a:p>
            <a:r>
              <a:rPr lang="ru-RU" sz="1400" baseline="0" dirty="0"/>
              <a:t>Тихо падает снежок,</a:t>
            </a:r>
          </a:p>
          <a:p>
            <a:r>
              <a:rPr lang="ru-RU" sz="1400" baseline="0" dirty="0"/>
              <a:t>Падают снежинки, </a:t>
            </a:r>
          </a:p>
          <a:p>
            <a:r>
              <a:rPr lang="ru-RU" sz="1400" baseline="0" dirty="0"/>
              <a:t>Белые пушинки. </a:t>
            </a:r>
          </a:p>
          <a:p>
            <a:r>
              <a:rPr lang="ru-RU" sz="1400" baseline="0" dirty="0"/>
              <a:t>Полетели, понеслись</a:t>
            </a:r>
          </a:p>
          <a:p>
            <a:r>
              <a:rPr lang="ru-RU" sz="1400" baseline="0" dirty="0"/>
              <a:t>И на землю улеглись.</a:t>
            </a:r>
          </a:p>
          <a:p>
            <a:r>
              <a:rPr lang="ru-RU" sz="1400" baseline="0" dirty="0"/>
              <a:t>Тихо спят снежинки,</a:t>
            </a:r>
          </a:p>
          <a:p>
            <a:r>
              <a:rPr lang="ru-RU" sz="1400" baseline="0" dirty="0"/>
              <a:t>Белые пушинки.</a:t>
            </a:r>
          </a:p>
          <a:p>
            <a:r>
              <a:rPr lang="ru-RU" sz="1400" baseline="0" dirty="0"/>
              <a:t>Но подул вдруг ветерок – </a:t>
            </a:r>
          </a:p>
          <a:p>
            <a:r>
              <a:rPr lang="ru-RU" sz="1400" baseline="0" dirty="0"/>
              <a:t>Закружился наш снежок.</a:t>
            </a:r>
          </a:p>
          <a:p>
            <a:r>
              <a:rPr lang="ru-RU" sz="1600" baseline="0" dirty="0"/>
              <a:t>Кружатся снежинки,</a:t>
            </a:r>
          </a:p>
          <a:p>
            <a:r>
              <a:rPr lang="ru-RU" sz="1600" baseline="0" dirty="0"/>
              <a:t>Белые пушинки.</a:t>
            </a:r>
            <a:r>
              <a:rPr lang="ru-RU" sz="1400" baseline="0" dirty="0"/>
              <a:t> 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ADC53-7226-4E6D-8646-108F209F4976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ADC53-7226-4E6D-8646-108F209F4976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проходят под руководством педагога и должны быть тщательно продуманы и подготовлены.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ADC53-7226-4E6D-8646-108F209F4976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642918"/>
            <a:ext cx="7772400" cy="185738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Муниципальное бюджетное дошкольное образовательное учреждение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Кромского района Орловской области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«Детский сад № 1» </a:t>
            </a:r>
            <a:br>
              <a:rPr lang="ru-RU" sz="2800" dirty="0">
                <a:solidFill>
                  <a:schemeClr val="bg2">
                    <a:lumMod val="50000"/>
                  </a:schemeClr>
                </a:solidFill>
              </a:rPr>
            </a:b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7686" y="4857760"/>
            <a:ext cx="4543412" cy="1643074"/>
          </a:xfrm>
        </p:spPr>
        <p:txBody>
          <a:bodyPr>
            <a:noAutofit/>
          </a:bodyPr>
          <a:lstStyle/>
          <a:p>
            <a:r>
              <a:rPr lang="ru-RU" sz="2000" dirty="0"/>
              <a:t>Автор презентации:</a:t>
            </a:r>
          </a:p>
          <a:p>
            <a:r>
              <a:rPr lang="ru-RU" sz="2000" dirty="0"/>
              <a:t>Воспитатель :Исаева Юлия Владимировна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2285992"/>
            <a:ext cx="8429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«Игровые образовательные и развивающие технологии для детей дошкольного возраста с тяжелыми нарушениями речи».</a:t>
            </a:r>
          </a:p>
        </p:txBody>
      </p:sp>
      <p:pic>
        <p:nvPicPr>
          <p:cNvPr id="5" name="Рисунок 4" descr="IMG_578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57158" y="4357694"/>
            <a:ext cx="3143272" cy="20955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914400" y="285750"/>
            <a:ext cx="8229600" cy="561975"/>
          </a:xfrm>
        </p:spPr>
        <p:txBody>
          <a:bodyPr>
            <a:noAutofit/>
          </a:bodyPr>
          <a:lstStyle/>
          <a:p>
            <a:r>
              <a:rPr lang="ru-RU" sz="3200" b="1" dirty="0"/>
              <a:t>Игры на развитие фонематического слуха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000125"/>
            <a:ext cx="8715375" cy="2428875"/>
          </a:xfrm>
        </p:spPr>
        <p:txBody>
          <a:bodyPr>
            <a:noAutofit/>
          </a:bodyPr>
          <a:lstStyle/>
          <a:p>
            <a:pPr algn="just"/>
            <a:r>
              <a:rPr lang="ru-RU" sz="1600" b="1" i="1" dirty="0"/>
              <a:t>Игра «Найди и назови нужное слово».</a:t>
            </a:r>
          </a:p>
          <a:p>
            <a:pPr algn="just">
              <a:buNone/>
            </a:pPr>
            <a:r>
              <a:rPr lang="ru-RU" sz="1600" dirty="0"/>
              <a:t>Воспитатель предлагает выделять и называть только те слова, в которых есть заданные звуки.</a:t>
            </a:r>
          </a:p>
          <a:p>
            <a:pPr algn="just"/>
            <a:r>
              <a:rPr lang="ru-RU" sz="1600" b="1" i="1" dirty="0"/>
              <a:t>Игра «Какой звук есть во всех словах»</a:t>
            </a:r>
          </a:p>
          <a:p>
            <a:pPr algn="just">
              <a:buNone/>
            </a:pPr>
            <a:r>
              <a:rPr lang="ru-RU" sz="1600" dirty="0"/>
              <a:t>Воспитатель произносит три-четыре слова, к каждому из которых есть один из отрабатываемых звуков: </a:t>
            </a:r>
            <a:r>
              <a:rPr lang="ru-RU" sz="1600" i="1" dirty="0"/>
              <a:t>шуба, кошка, мышь -</a:t>
            </a:r>
            <a:r>
              <a:rPr lang="ru-RU" sz="1600" dirty="0"/>
              <a:t> и спрашивает у детей, какой звук есть во всех этих словах.</a:t>
            </a:r>
          </a:p>
          <a:p>
            <a:pPr algn="just"/>
            <a:r>
              <a:rPr lang="ru-RU" sz="1600" b="1" i="1" dirty="0"/>
              <a:t>Игра «Кто лучше слушает?»</a:t>
            </a:r>
          </a:p>
          <a:p>
            <a:pPr algn="just">
              <a:buNone/>
            </a:pPr>
            <a:r>
              <a:rPr lang="ru-RU" sz="1600" dirty="0"/>
              <a:t>Воспитатель вызывает двух детей: один из них должен поднимать руку на слова со звуком </a:t>
            </a:r>
            <a:r>
              <a:rPr lang="ru-RU" sz="1600" b="1" dirty="0" err="1"/>
              <a:t>ш</a:t>
            </a:r>
            <a:r>
              <a:rPr lang="ru-RU" sz="1600" b="1" dirty="0"/>
              <a:t>, </a:t>
            </a:r>
            <a:r>
              <a:rPr lang="ru-RU" sz="1600" dirty="0"/>
              <a:t>другой – со звуком </a:t>
            </a:r>
            <a:r>
              <a:rPr lang="ru-RU" sz="1600" b="1" dirty="0"/>
              <a:t>ж.</a:t>
            </a:r>
            <a:r>
              <a:rPr lang="ru-RU" sz="1600" dirty="0"/>
              <a:t> Предлагает остальным детям называть слова, в которых встречаются эти звуки. В конце игры дети называют победителя.</a:t>
            </a:r>
          </a:p>
          <a:p>
            <a:endParaRPr lang="ru-RU" sz="1800" dirty="0"/>
          </a:p>
        </p:txBody>
      </p:sp>
      <p:pic>
        <p:nvPicPr>
          <p:cNvPr id="3074" name="Picture 2" descr="C:\Documents and Settings\user\Рабочий стол\IMG-20220912-WA0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3929066"/>
            <a:ext cx="2643206" cy="2571744"/>
          </a:xfrm>
          <a:prstGeom prst="rect">
            <a:avLst/>
          </a:prstGeom>
          <a:noFill/>
        </p:spPr>
      </p:pic>
      <p:pic>
        <p:nvPicPr>
          <p:cNvPr id="3076" name="Picture 4" descr="C:\Documents and Settings\user\Рабочий стол\IMG-20220912-WA0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4000504"/>
            <a:ext cx="2143140" cy="24124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42862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Игры для формирования правильного звукопроизношения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714356"/>
            <a:ext cx="8715436" cy="5857916"/>
          </a:xfrm>
        </p:spPr>
        <p:txBody>
          <a:bodyPr>
            <a:normAutofit fontScale="55000" lnSpcReduction="20000"/>
          </a:bodyPr>
          <a:lstStyle/>
          <a:p>
            <a:r>
              <a:rPr lang="ru-RU" sz="3200" u="sng" dirty="0"/>
              <a:t>Игра «Доскажи словечко»</a:t>
            </a:r>
            <a:endParaRPr lang="ru-RU" sz="3200" dirty="0"/>
          </a:p>
          <a:p>
            <a:pPr>
              <a:buNone/>
            </a:pPr>
            <a:r>
              <a:rPr lang="ru-RU" sz="3200" dirty="0"/>
              <a:t>Воспитатель произносит </a:t>
            </a:r>
            <a:r>
              <a:rPr lang="ru-RU" sz="3200" dirty="0" err="1"/>
              <a:t>чистоговорку</a:t>
            </a:r>
            <a:r>
              <a:rPr lang="ru-RU" sz="3200" dirty="0"/>
              <a:t>, ребенок добавляет последнее слово</a:t>
            </a:r>
          </a:p>
          <a:p>
            <a:r>
              <a:rPr lang="ru-RU" sz="3200" dirty="0" err="1"/>
              <a:t>Ом-ом-ом-ом-мы</a:t>
            </a:r>
            <a:r>
              <a:rPr lang="ru-RU" sz="3200" dirty="0"/>
              <a:t> построим новый  (дом) </a:t>
            </a:r>
          </a:p>
          <a:p>
            <a:r>
              <a:rPr lang="ru-RU" sz="3200" dirty="0" err="1"/>
              <a:t>Уп-уп-уп-уп</a:t>
            </a:r>
            <a:r>
              <a:rPr lang="ru-RU" sz="3200" dirty="0"/>
              <a:t> — я готовлю папе (суп) </a:t>
            </a:r>
          </a:p>
          <a:p>
            <a:r>
              <a:rPr lang="ru-RU" sz="3200" dirty="0" err="1"/>
              <a:t>Бы-бы-бы-бы</a:t>
            </a:r>
            <a:r>
              <a:rPr lang="ru-RU" sz="3200" dirty="0"/>
              <a:t> в лесу растут (грибы) </a:t>
            </a:r>
          </a:p>
          <a:p>
            <a:r>
              <a:rPr lang="ru-RU" sz="3200" dirty="0"/>
              <a:t>Та-та-та, та-та-та — хвост пушистый у (кота) </a:t>
            </a:r>
          </a:p>
          <a:p>
            <a:r>
              <a:rPr lang="ru-RU" sz="3200" dirty="0" err="1"/>
              <a:t>Ду-ду-ду</a:t>
            </a:r>
            <a:r>
              <a:rPr lang="ru-RU" sz="3200" dirty="0"/>
              <a:t>, </a:t>
            </a:r>
            <a:r>
              <a:rPr lang="ru-RU" sz="3200" dirty="0" err="1"/>
              <a:t>ду-ду-ду</a:t>
            </a:r>
            <a:r>
              <a:rPr lang="ru-RU" sz="3200" dirty="0"/>
              <a:t> — дети бегают в (саду) </a:t>
            </a:r>
          </a:p>
          <a:p>
            <a:r>
              <a:rPr lang="ru-RU" sz="3200" dirty="0"/>
              <a:t>Но-но-но, но-но-но — в нашей комнате (темно) </a:t>
            </a:r>
          </a:p>
          <a:p>
            <a:r>
              <a:rPr lang="ru-RU" sz="3200" dirty="0" err="1"/>
              <a:t>Ко-ко-ко</a:t>
            </a:r>
            <a:r>
              <a:rPr lang="ru-RU" sz="3200" dirty="0"/>
              <a:t> — кошка любит (молоко) </a:t>
            </a:r>
          </a:p>
          <a:p>
            <a:r>
              <a:rPr lang="ru-RU" sz="3200" dirty="0"/>
              <a:t>Га-га-га у козы (рога.)</a:t>
            </a:r>
          </a:p>
          <a:p>
            <a:r>
              <a:rPr lang="ru-RU" sz="3200" dirty="0"/>
              <a:t>Ха-ха-ха — не поймать нам (петуха) </a:t>
            </a:r>
          </a:p>
          <a:p>
            <a:r>
              <a:rPr lang="ru-RU" sz="3200" dirty="0"/>
              <a:t>Ой-ой-ой — зайке холодно (зимой) </a:t>
            </a:r>
          </a:p>
          <a:p>
            <a:r>
              <a:rPr lang="ru-RU" sz="3200" dirty="0" err="1"/>
              <a:t>Аф-аф-аф</a:t>
            </a:r>
            <a:r>
              <a:rPr lang="ru-RU" sz="3200" dirty="0"/>
              <a:t> — мы поставим в угол (шкаф) </a:t>
            </a:r>
          </a:p>
          <a:p>
            <a:r>
              <a:rPr lang="ru-RU" sz="3200" dirty="0" err="1"/>
              <a:t>Ву-ву-ву</a:t>
            </a:r>
            <a:r>
              <a:rPr lang="ru-RU" sz="3200" dirty="0"/>
              <a:t> — в лесу видели (сову) </a:t>
            </a:r>
          </a:p>
          <a:p>
            <a:r>
              <a:rPr lang="ru-RU" sz="3200" dirty="0" err="1"/>
              <a:t>Су-су-су-су</a:t>
            </a:r>
            <a:r>
              <a:rPr lang="ru-RU" sz="3200" dirty="0"/>
              <a:t> — тихо осенью в  (лесу) </a:t>
            </a:r>
          </a:p>
          <a:p>
            <a:r>
              <a:rPr lang="ru-RU" sz="3200" dirty="0" err="1"/>
              <a:t>Зу-зу-зу-зайку</a:t>
            </a:r>
            <a:r>
              <a:rPr lang="ru-RU" sz="3200" dirty="0"/>
              <a:t> моем мы в (тазу) </a:t>
            </a:r>
          </a:p>
          <a:p>
            <a:r>
              <a:rPr lang="ru-RU" sz="3200" dirty="0" err="1"/>
              <a:t>Цы-цы-цы</a:t>
            </a:r>
            <a:r>
              <a:rPr lang="ru-RU" sz="3200" dirty="0"/>
              <a:t> — есть хотят (птенцы) </a:t>
            </a:r>
          </a:p>
          <a:p>
            <a:r>
              <a:rPr lang="ru-RU" sz="3200" dirty="0" err="1"/>
              <a:t>Жа-жа-жа</a:t>
            </a:r>
            <a:r>
              <a:rPr lang="ru-RU" sz="3200" dirty="0"/>
              <a:t> убежали два (ежа) </a:t>
            </a:r>
          </a:p>
          <a:p>
            <a:r>
              <a:rPr lang="ru-RU" sz="3200" dirty="0"/>
              <a:t>Ча-ча-ча — сидит зайчик у (врача) </a:t>
            </a:r>
          </a:p>
          <a:p>
            <a:r>
              <a:rPr lang="ru-RU" sz="3200" dirty="0" err="1"/>
              <a:t>Ща-ща-ща</a:t>
            </a:r>
            <a:r>
              <a:rPr lang="ru-RU" sz="3200" dirty="0"/>
              <a:t> — Коля ходит без (плаща) </a:t>
            </a:r>
          </a:p>
          <a:p>
            <a:r>
              <a:rPr lang="ru-RU" sz="3200" dirty="0" err="1"/>
              <a:t>Лу-лу-лу</a:t>
            </a:r>
            <a:r>
              <a:rPr lang="ru-RU" sz="3200" dirty="0"/>
              <a:t> — наточил Толя (пилу) </a:t>
            </a:r>
          </a:p>
          <a:p>
            <a:endParaRPr lang="ru-RU" dirty="0"/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571480"/>
            <a:ext cx="8643998" cy="510334"/>
          </a:xfrm>
        </p:spPr>
        <p:txBody>
          <a:bodyPr>
            <a:noAutofit/>
          </a:bodyPr>
          <a:lstStyle/>
          <a:p>
            <a:r>
              <a:rPr lang="ru-RU" sz="2400" b="1" dirty="0"/>
              <a:t>Игры для формирования правильного звукопроизношения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1285860"/>
            <a:ext cx="4210080" cy="5069065"/>
          </a:xfrm>
        </p:spPr>
        <p:txBody>
          <a:bodyPr>
            <a:normAutofit fontScale="62500" lnSpcReduction="20000"/>
          </a:bodyPr>
          <a:lstStyle/>
          <a:p>
            <a:pPr marL="0" indent="0" algn="just"/>
            <a:r>
              <a:rPr lang="ru-RU" sz="3000" dirty="0"/>
              <a:t>Игра «Скажи как Я» (в кругу с мячом)</a:t>
            </a:r>
          </a:p>
          <a:p>
            <a:pPr marL="0" indent="0" algn="just">
              <a:buNone/>
            </a:pPr>
            <a:r>
              <a:rPr lang="ru-RU" sz="3000" dirty="0"/>
              <a:t>Воспитатель бросает  мяч ребенку, произносит слово с выделением звука  Ш, ребенок произносит слово так же , выделяя звук голосом.</a:t>
            </a:r>
          </a:p>
          <a:p>
            <a:pPr marL="0" indent="0" algn="just">
              <a:buNone/>
            </a:pPr>
            <a:endParaRPr lang="ru-RU" sz="3000" dirty="0"/>
          </a:p>
          <a:p>
            <a:pPr marL="0" indent="0" algn="just"/>
            <a:r>
              <a:rPr lang="ru-RU" sz="3000" dirty="0"/>
              <a:t>Игра «Жуки»</a:t>
            </a:r>
          </a:p>
          <a:p>
            <a:pPr marL="0" indent="0" algn="just">
              <a:buNone/>
            </a:pPr>
            <a:r>
              <a:rPr lang="ru-RU" sz="3000" dirty="0"/>
              <a:t>Описание игры. Дети –жуки сидят в своих домиках на стульях и говорят:</a:t>
            </a:r>
          </a:p>
          <a:p>
            <a:pPr marL="0" indent="0" algn="just">
              <a:buNone/>
            </a:pPr>
            <a:r>
              <a:rPr lang="ru-RU" sz="3000" dirty="0"/>
              <a:t>Я жук, я жук.</a:t>
            </a:r>
          </a:p>
          <a:p>
            <a:pPr marL="0" indent="0" algn="just">
              <a:buNone/>
            </a:pPr>
            <a:r>
              <a:rPr lang="ru-RU" sz="3000" dirty="0"/>
              <a:t>Я тут живу,</a:t>
            </a:r>
          </a:p>
          <a:p>
            <a:pPr marL="0" indent="0" algn="just">
              <a:buNone/>
            </a:pPr>
            <a:r>
              <a:rPr lang="ru-RU" sz="3000" dirty="0"/>
              <a:t>Жужжу, жужжу: Ж-Ж-Ж-Ж</a:t>
            </a:r>
          </a:p>
          <a:p>
            <a:pPr marL="0" indent="0" algn="just">
              <a:buNone/>
            </a:pPr>
            <a:r>
              <a:rPr lang="ru-RU" sz="3000" dirty="0"/>
              <a:t>По сигналу Воспитателя жуки летят на поляну. Там они летают, греются на солнышке и жужжат. По сигналу «дождь» жуки летят в домики.</a:t>
            </a:r>
          </a:p>
          <a:p>
            <a:pPr algn="just"/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28800"/>
            <a:ext cx="403860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467368"/>
          </a:xfrm>
        </p:spPr>
        <p:txBody>
          <a:bodyPr/>
          <a:lstStyle/>
          <a:p>
            <a:r>
              <a:rPr lang="ru-RU" b="1" i="1" dirty="0"/>
              <a:t>Игра «Дом Незнайки»</a:t>
            </a:r>
            <a:endParaRPr lang="ru-RU" b="1" dirty="0"/>
          </a:p>
          <a:p>
            <a:pPr>
              <a:buNone/>
            </a:pPr>
            <a:r>
              <a:rPr lang="ru-RU" b="1" dirty="0"/>
              <a:t>Описание игры </a:t>
            </a:r>
            <a:r>
              <a:rPr lang="ru-RU" dirty="0"/>
              <a:t>. Педагог объясняет, что у Незнайки есть дом, но комнаты в нем пусты. Нужно помочь ему обставить комнату мебелью, купить все, что ему понадобится в хозяйстве.</a:t>
            </a:r>
          </a:p>
          <a:p>
            <a:pPr>
              <a:buNone/>
            </a:pPr>
            <a:r>
              <a:rPr lang="ru-RU" dirty="0"/>
              <a:t>В названии всех предметов должны быть звуки Ль, Л.</a:t>
            </a:r>
          </a:p>
          <a:p>
            <a:pPr>
              <a:buNone/>
            </a:pPr>
            <a:r>
              <a:rPr lang="ru-RU" b="1" dirty="0"/>
              <a:t>Примечание:</a:t>
            </a:r>
            <a:r>
              <a:rPr lang="ru-RU" dirty="0"/>
              <a:t> предметы подбираются на определенный изучаемый или закрепляемый звук.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714356"/>
            <a:ext cx="764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Игра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«Крестики – нолики»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1714488"/>
            <a:ext cx="8143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Вместо знаков картинки. </a:t>
            </a:r>
          </a:p>
          <a:p>
            <a:r>
              <a:rPr lang="ru-RU" sz="2400" dirty="0"/>
              <a:t>Автоматизация звуков [С], [З], [Ц], [Ш], [Ж], [Щ], [Ч], [Р], [Л] и т.д.  в словах.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90" y="3714752"/>
            <a:ext cx="2046956" cy="29016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2928934"/>
            <a:ext cx="3475252" cy="36543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23528" y="714356"/>
            <a:ext cx="5891546" cy="500066"/>
          </a:xfrm>
        </p:spPr>
        <p:txBody>
          <a:bodyPr>
            <a:noAutofit/>
          </a:bodyPr>
          <a:lstStyle/>
          <a:p>
            <a:r>
              <a:rPr lang="ru-RU" sz="2400" b="1" dirty="0"/>
              <a:t>Игры на развитие внимания, словесно-логического мышления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214282" y="1214438"/>
            <a:ext cx="4714906" cy="285750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/>
              <a:t>   В коррекционной работе, направленной на развитие  логического мышления</a:t>
            </a:r>
            <a:r>
              <a:rPr lang="ru-RU" b="1" dirty="0"/>
              <a:t>, </a:t>
            </a:r>
            <a:r>
              <a:rPr lang="ru-RU" dirty="0"/>
              <a:t>я использую игры: «4-ый лишний», «Аналогии»,  «Что кому надо?» и т. д. </a:t>
            </a:r>
          </a:p>
          <a:p>
            <a:pPr marL="0" indent="0" algn="just">
              <a:buNone/>
            </a:pPr>
            <a:r>
              <a:rPr lang="ru-RU" dirty="0"/>
              <a:t>   Развивая  внимание  я использую  игры такие игры как: «Дополни картинку»,  «Что изменилось?», «Чего не стало?», «Найди отличия», «Почему это произошло?», и другие.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2050" name="Picture 2" descr="C:\Documents and Settings\user\Рабочий стол\IMG-20220912-WA0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596957"/>
            <a:ext cx="3247770" cy="2760605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6722" y="3573016"/>
            <a:ext cx="3473710" cy="288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67544" y="836712"/>
            <a:ext cx="3641133" cy="48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061750"/>
            <a:ext cx="3828538" cy="463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72464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Игры на развитие общей и мелкой моторики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285860"/>
            <a:ext cx="5072098" cy="250033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В своей работе я уделяю большое внимание развитию общей и мелкой моторики детей с ТНР через игры с мячами, </a:t>
            </a:r>
            <a:r>
              <a:rPr lang="ru-RU" dirty="0" err="1"/>
              <a:t>су-джоками</a:t>
            </a:r>
            <a:r>
              <a:rPr lang="ru-RU" dirty="0"/>
              <a:t>, пластилином, </a:t>
            </a:r>
            <a:r>
              <a:rPr lang="ru-RU" dirty="0" err="1"/>
              <a:t>пазлами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Использую традиционные и нетрадиционные методы развития мелкой моторики.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40768"/>
            <a:ext cx="3672408" cy="473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417646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556792"/>
            <a:ext cx="3856482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03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/>
              <a:t>Дидактические игры 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500174"/>
            <a:ext cx="8643998" cy="50720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   		При помощи дидактических игр я воспитываю у детей неторопливый темп речи, совершенствую звукопроизношение, увеличиваю словарный запас, учу детей фиксировать свое внимание на правильной речи (собственной и речи сверстников и педагогов). 	</a:t>
            </a:r>
          </a:p>
        </p:txBody>
      </p:sp>
      <p:pic>
        <p:nvPicPr>
          <p:cNvPr id="4" name="Рисунок 3" descr="IMG_6369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857224" y="3786190"/>
            <a:ext cx="3286148" cy="2428892"/>
          </a:xfrm>
          <a:prstGeom prst="rect">
            <a:avLst/>
          </a:prstGeom>
        </p:spPr>
      </p:pic>
      <p:pic>
        <p:nvPicPr>
          <p:cNvPr id="5" name="Рисунок 4" descr="IMG_6377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5286380" y="3747857"/>
            <a:ext cx="3286148" cy="232434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785786" y="785794"/>
            <a:ext cx="785818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Грамотная речь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– важнейшее условие всестороннего развития личности ребенка. Чем богаче и правильнее у ребенка речь, тем легче ему высказывать свои мысли, тем шире его возможности в познании окружающей действительности, содержательнее и полноценнее отношения со сверстниками и взрослыми, тем активнее осуществляется его психическое развитие.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активизации речевого развития детей на НОД и в повседневной деятельности детей по развитию речи я использую упражнения и игры, которые направлены на решение разных речевых задач. 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714356"/>
            <a:ext cx="850112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Использую  в работе с дошкольниками игровое  пособие  </a:t>
            </a: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«Речевой куб» </a:t>
            </a: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редполагает: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познавательных процессов (восприятие, внимание, память, мышление, воображение);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и совершенствование речевых навыков детей;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навыков связной речи;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Развитие тактильных ощущений детей, мелкую моторику пальцев рук;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5.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Практическое усвоение лексических и грамматических средств языка;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6. Совершенствование звуковой стороны речи в сфере произношения, восприятия и   выразительности;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E:\файлы Анжелика\фото\дети, работа\09 группа\2018\занятия\20190219_13034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7" y="4471852"/>
            <a:ext cx="2214578" cy="174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36" y="5072074"/>
            <a:ext cx="3458345" cy="15477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642918"/>
            <a:ext cx="821537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Игра «</a:t>
            </a:r>
            <a:r>
              <a:rPr lang="ru-RU" sz="32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</a:rPr>
              <a:t>Расскажи по </a:t>
            </a:r>
            <a:r>
              <a:rPr lang="ru-RU" sz="3200" b="1" dirty="0" err="1">
                <a:solidFill>
                  <a:srgbClr val="7030A0"/>
                </a:solidFill>
              </a:rPr>
              <a:t>мнемотаблице</a:t>
            </a:r>
            <a:r>
              <a:rPr lang="ru-RU" sz="3200" b="1" dirty="0">
                <a:solidFill>
                  <a:srgbClr val="7030A0"/>
                </a:solidFill>
              </a:rPr>
              <a:t>»</a:t>
            </a:r>
            <a:r>
              <a:rPr lang="ru-RU" sz="3200" b="1" dirty="0">
                <a:solidFill>
                  <a:srgbClr val="C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rgbClr val="333333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МНЕМОТЕХНИКА </a:t>
            </a:r>
            <a:r>
              <a:rPr lang="ru-RU" sz="2000" dirty="0">
                <a:solidFill>
                  <a:srgbClr val="333333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– система специальных приемов обеспечивающих эффективное запоминание, сохранение и обеспечивающих эффективное запоминание, сохранение и воспроизведение информации.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Так же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мнемотаблицы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особенно эффективны при разучивании стихотворений. Суть заключается в следующем: на каждое слово или строку придумывается картинка; таким,   образом, все стихотворение зарисовывается схематически.      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     о             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После чего,  ребенок по памяти, используя графическое изображение,   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   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воспроизводит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стихотворение  </a:t>
            </a:r>
            <a:r>
              <a:rPr lang="ru-RU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е           л       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                       целиком.</a:t>
            </a:r>
          </a:p>
          <a:p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Picture 2" descr="https://vseorechi.ru/wp-content/uploads/2016/12/ryab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3857628"/>
            <a:ext cx="2786082" cy="25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7150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Подвижные игры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42985"/>
            <a:ext cx="8472518" cy="214314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b="1" dirty="0"/>
              <a:t>		</a:t>
            </a:r>
            <a:r>
              <a:rPr lang="ru-RU" dirty="0"/>
              <a:t>У детей с ТНР я использую подвижные игры с речевым сопровождением.</a:t>
            </a:r>
          </a:p>
          <a:p>
            <a:pPr algn="just">
              <a:buNone/>
            </a:pPr>
            <a:r>
              <a:rPr lang="ru-RU" dirty="0"/>
              <a:t>Они способствуют развитию правильного дыхания и голоса, звукопроизношения, </a:t>
            </a:r>
            <a:r>
              <a:rPr lang="ru-RU" dirty="0" err="1"/>
              <a:t>координированности</a:t>
            </a:r>
            <a:r>
              <a:rPr lang="ru-RU" dirty="0"/>
              <a:t> темпа  речи с  движением.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068960"/>
            <a:ext cx="576064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65321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Творческие игры и инсценировки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000108"/>
            <a:ext cx="4857784" cy="292895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900" dirty="0"/>
              <a:t>Позволяют максимально выразить свои замыслы, фантазии, абстрагироваться от своего дефекта. Здесь интересны  для детей игры со строительным материалом («</a:t>
            </a:r>
            <a:r>
              <a:rPr lang="ru-RU" sz="1900" dirty="0" err="1"/>
              <a:t>Лего</a:t>
            </a:r>
            <a:r>
              <a:rPr lang="ru-RU" sz="1900" dirty="0"/>
              <a:t>», конструкторы, кубики)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988840"/>
            <a:ext cx="3531048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636912"/>
            <a:ext cx="3816424" cy="404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857232"/>
            <a:ext cx="8429684" cy="1357322"/>
          </a:xfrm>
        </p:spPr>
        <p:txBody>
          <a:bodyPr>
            <a:normAutofit fontScale="25000" lnSpcReduction="20000"/>
          </a:bodyPr>
          <a:lstStyle/>
          <a:p>
            <a:r>
              <a:rPr lang="ru-RU" sz="7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Сюжетно- ролевые игры –</a:t>
            </a:r>
          </a:p>
          <a:p>
            <a:pPr>
              <a:buNone/>
            </a:pPr>
            <a:r>
              <a:rPr lang="en-US" sz="7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Один из самых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эффективных  способов  коррекционного воздействия на речевое развитие ребенка, в котором  наиболее  ярко  проявляется </a:t>
            </a:r>
            <a:br>
              <a:rPr lang="ru-RU" sz="7200" dirty="0">
                <a:latin typeface="Times New Roman" pitchFamily="18" charset="0"/>
                <a:cs typeface="Times New Roman" pitchFamily="18" charset="0"/>
              </a:rPr>
            </a:b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 принцип обучения: учить играя.</a:t>
            </a:r>
            <a:r>
              <a:rPr lang="ru-RU" sz="7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72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Сюжетно-ролевая игра оказывает положительное влияние на развитие речи. В ходе игры ребенок вслух разговаривает с игрушкой, говорит и за себя, и за неё, подражает гудению самолета, голосам зверей и т. д.. Развивается диалогическая речь.</a:t>
            </a:r>
          </a:p>
          <a:p>
            <a:endParaRPr lang="ru-RU" sz="11200" dirty="0"/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708920"/>
            <a:ext cx="4478634" cy="385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000108"/>
            <a:ext cx="4937772" cy="347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dirty="0">
                <a:solidFill>
                  <a:srgbClr val="0070C0"/>
                </a:solidFill>
              </a:rPr>
              <a:t>Театрализованные игры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/>
              <a:t>Способствуют усвоению элементов речевого общения (мимика</a:t>
            </a:r>
            <a:r>
              <a:rPr lang="en-US" sz="2000" dirty="0"/>
              <a:t>,</a:t>
            </a:r>
            <a:r>
              <a:rPr lang="ru-RU" sz="2000" dirty="0"/>
              <a:t> жест</a:t>
            </a:r>
            <a:r>
              <a:rPr lang="en-US" sz="2000" dirty="0"/>
              <a:t>,</a:t>
            </a:r>
            <a:r>
              <a:rPr lang="ru-RU" sz="2000" dirty="0"/>
              <a:t> поза</a:t>
            </a:r>
            <a:r>
              <a:rPr lang="en-US" sz="2000" dirty="0"/>
              <a:t>,</a:t>
            </a:r>
            <a:r>
              <a:rPr lang="ru-RU" sz="2000" dirty="0"/>
              <a:t> интонация</a:t>
            </a:r>
            <a:r>
              <a:rPr lang="en-US" sz="2000" dirty="0"/>
              <a:t>,</a:t>
            </a:r>
            <a:r>
              <a:rPr lang="ru-RU" sz="2000" dirty="0"/>
              <a:t> модуляция голоса). Театрализованная деятельность – это не просто игра</a:t>
            </a:r>
            <a:r>
              <a:rPr lang="en-US" sz="2000" dirty="0"/>
              <a:t>,</a:t>
            </a:r>
            <a:r>
              <a:rPr lang="ru-RU" sz="2000" dirty="0"/>
              <a:t> а ещё и прекрасное средство для интенсивного развития речи детей</a:t>
            </a:r>
            <a:r>
              <a:rPr lang="en-US" sz="2000" dirty="0"/>
              <a:t>,</a:t>
            </a:r>
            <a:r>
              <a:rPr lang="ru-RU" sz="2000" dirty="0"/>
              <a:t> обогащение словаря</a:t>
            </a:r>
            <a:r>
              <a:rPr lang="en-US" sz="2000" dirty="0"/>
              <a:t>,</a:t>
            </a:r>
            <a:r>
              <a:rPr lang="ru-RU" sz="2000" dirty="0"/>
              <a:t> а так же развития мышления</a:t>
            </a:r>
            <a:r>
              <a:rPr lang="en-US" sz="2000" dirty="0"/>
              <a:t>,</a:t>
            </a:r>
            <a:r>
              <a:rPr lang="ru-RU" sz="2000" dirty="0"/>
              <a:t> воображения</a:t>
            </a:r>
            <a:r>
              <a:rPr lang="en-US" sz="2000" dirty="0"/>
              <a:t>,</a:t>
            </a:r>
            <a:r>
              <a:rPr lang="ru-RU" sz="2000" dirty="0"/>
              <a:t> внимания и памяти</a:t>
            </a:r>
            <a:r>
              <a:rPr lang="en-US" sz="2000" dirty="0"/>
              <a:t>,</a:t>
            </a:r>
            <a:r>
              <a:rPr lang="ru-RU" sz="2000" dirty="0"/>
              <a:t> что является психологической основой правильной речи.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484784"/>
            <a:ext cx="3326507" cy="488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00043"/>
            <a:ext cx="857256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3600" dirty="0">
                <a:solidFill>
                  <a:srgbClr val="FF3300"/>
                </a:solidFill>
              </a:rPr>
              <a:t>    Предметно развивающая среда в группе</a:t>
            </a:r>
          </a:p>
          <a:p>
            <a:pPr>
              <a:buFont typeface="Wingdings" pitchFamily="2" charset="2"/>
              <a:buNone/>
            </a:pPr>
            <a:endParaRPr lang="ru-RU" dirty="0">
              <a:solidFill>
                <a:srgbClr val="FF33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ru-RU" sz="2400" dirty="0"/>
              <a:t> Я  как воспитатель, забочусь  в первую очередь о том</a:t>
            </a:r>
            <a:r>
              <a:rPr lang="en-US" sz="2400" dirty="0"/>
              <a:t>,</a:t>
            </a:r>
            <a:r>
              <a:rPr lang="ru-RU" sz="2400" dirty="0"/>
              <a:t> чтобы дети могли в группе удовлетворить свои важные жизненные потребности в познании</a:t>
            </a:r>
            <a:r>
              <a:rPr lang="en-US" sz="2400" dirty="0"/>
              <a:t>,</a:t>
            </a:r>
            <a:r>
              <a:rPr lang="ru-RU" sz="2400" dirty="0"/>
              <a:t> движении и в общении. Наша группа оснащена современным игровым оборудованием</a:t>
            </a:r>
            <a:r>
              <a:rPr lang="en-US" sz="2400" dirty="0"/>
              <a:t>,</a:t>
            </a:r>
            <a:r>
              <a:rPr lang="ru-RU" sz="2400" dirty="0"/>
              <a:t> которое включает наглядный</a:t>
            </a:r>
            <a:r>
              <a:rPr lang="en-US" sz="2400" dirty="0"/>
              <a:t>,</a:t>
            </a:r>
            <a:r>
              <a:rPr lang="ru-RU" sz="2400" dirty="0"/>
              <a:t> игровой и демонстрационный материал</a:t>
            </a:r>
            <a:r>
              <a:rPr lang="en-US" sz="2400" dirty="0"/>
              <a:t>,</a:t>
            </a:r>
            <a:r>
              <a:rPr lang="ru-RU" sz="2400" dirty="0"/>
              <a:t> обеспечивающий более высокий уровень познавательного развития детей и провоцирующий речевую активность.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329642" cy="642942"/>
          </a:xfrm>
        </p:spPr>
        <p:txBody>
          <a:bodyPr>
            <a:noAutofit/>
          </a:bodyPr>
          <a:lstStyle/>
          <a:p>
            <a:r>
              <a:rPr lang="ru-RU" sz="3000" dirty="0"/>
              <a:t>Рекомендую педагогам при выборе игр учитывать: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752988"/>
          </a:xfrm>
        </p:spPr>
        <p:txBody>
          <a:bodyPr>
            <a:normAutofit/>
          </a:bodyPr>
          <a:lstStyle/>
          <a:p>
            <a:r>
              <a:rPr lang="ru-RU" dirty="0"/>
              <a:t>возрастные  и личностные особенности ребенка, характер дефекта, степень его выраженности;</a:t>
            </a:r>
          </a:p>
          <a:p>
            <a:r>
              <a:rPr lang="ru-RU" dirty="0"/>
              <a:t>игры должны быть направлены на формирование всех компонентов речевого развития (звукопроизношение, фонематическое восприятие, грамматический строй речи, связная речь, обогащение словарного запаса);</a:t>
            </a:r>
          </a:p>
          <a:p>
            <a:r>
              <a:rPr lang="ru-RU" dirty="0"/>
              <a:t>игры должны обогащать ребенка знаниями и способами умственной деятельности, формировать познавательные интересы и способности.   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214422"/>
            <a:ext cx="84296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Я как педагог, стараюсь всегда заинтересовать воспитанников, донести до них информацию в той форме, в которой они способны воспринимать  ее  с учетом своих возрастных и индивидуальных возможностей. Я пришла к выводу, что игры  позволяют успешно готовить к обучению в школе детей с ТНР.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1214422"/>
            <a:ext cx="5500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36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3" name="Picture 4" descr="razvitie-rechi-detej-doshkolnogo-vozrasta-cherez-teatralizovannuyu-deyatelnost-opyt-raboty-chubukovoj-e-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980932"/>
            <a:ext cx="4929222" cy="3863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714356"/>
            <a:ext cx="80010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 речи детей существует множество проблем: </a:t>
            </a:r>
          </a:p>
          <a:p>
            <a:pPr algn="ctr"/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бедность речи,</a:t>
            </a: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-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недостаточный словарный запас,</a:t>
            </a:r>
          </a:p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употребление не литературных слов и выражений, </a:t>
            </a:r>
          </a:p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не способность грамотно и доступно сформулировать  вопрос,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построить краткий или развернутый ответ,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отсутствие логических обоснований и выводов, </a:t>
            </a:r>
          </a:p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отсутствие навыков культуры речи и  культуры общения.</a:t>
            </a:r>
            <a:endParaRPr lang="ru-RU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642918"/>
            <a:ext cx="8358246" cy="618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rgbClr val="FF3300"/>
                </a:solidFill>
              </a:rPr>
              <a:t>Основные задачи  речевого развития</a:t>
            </a:r>
            <a:r>
              <a:rPr lang="ru-RU" sz="2400" dirty="0"/>
              <a:t> </a:t>
            </a:r>
            <a:endParaRPr lang="en-US" sz="24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z="2000" dirty="0"/>
              <a:t>Развитие звуковой культуры речи;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z="2000" dirty="0"/>
              <a:t>Формирование грамматического строя речи;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z="2000" dirty="0"/>
              <a:t>Обогащение словарного запаса;</a:t>
            </a:r>
          </a:p>
          <a:p>
            <a:r>
              <a:rPr lang="en-US" sz="2000" dirty="0"/>
              <a:t>- </a:t>
            </a:r>
            <a:r>
              <a:rPr lang="ru-RU" sz="2000" dirty="0"/>
              <a:t>Развитие связной речи. </a:t>
            </a:r>
            <a:endParaRPr lang="en-US" sz="2000" dirty="0"/>
          </a:p>
          <a:p>
            <a:r>
              <a:rPr lang="ru-RU" sz="2000" dirty="0"/>
              <a:t>Эти задачи решаются на каждом возрастном этапе, однако от возраста к возрасту идёт постепенное усложнение методов и приёмов обучения родному языку. Все задачи тесно связаны между собой, и предлагаемые игры и упражнения развивают у детей внимание к слову.</a:t>
            </a:r>
          </a:p>
          <a:p>
            <a:r>
              <a:rPr lang="ru-RU" sz="2000" dirty="0"/>
              <a:t>Речь формируется в деятельности. Игра является ведущим видом деятельности, через нее дети отражают полученные знания, впечатления. Игра – естественное состояние ребенка! Она способна полностью удовлетворить его потребности в жизнерадостных движениях. Игра – всегда инициатива, фантазия, эмоции. А. М. Горький </a:t>
            </a:r>
            <a:r>
              <a:rPr lang="ru-RU" sz="2000" u="sng" dirty="0"/>
              <a:t>писал</a:t>
            </a:r>
            <a:r>
              <a:rPr lang="ru-RU" sz="2000" dirty="0"/>
              <a:t>: «Игра – путь к познанию мира, в котором они живут и который призваны изменить».</a:t>
            </a:r>
          </a:p>
          <a:p>
            <a:r>
              <a:rPr lang="ru-RU" sz="2000" dirty="0"/>
              <a:t>В речевой игре от ребенка требуется использовать приобретенные ранее знания в новых связях, новых обстоятельствах. </a:t>
            </a:r>
          </a:p>
          <a:p>
            <a:pPr algn="ctr"/>
            <a:endParaRPr lang="ru-RU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857232"/>
            <a:ext cx="8358246" cy="5467368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Использование игры как средства коррекции речевых нарушений у детей с ТНР обусловлено тем, что игра, является основным и любимым занятием.</a:t>
            </a:r>
          </a:p>
          <a:p>
            <a:pPr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системе коррекционной работы я включаю  игры и игровые упражнения, которые совершенствуют речевые навыки, формируют нарушенные психические процессы, личностные качества, моторику, интеллект и повышают эмоциональную активность  детей.</a:t>
            </a:r>
            <a:r>
              <a:rPr lang="ru-RU" dirty="0"/>
              <a:t> </a:t>
            </a:r>
            <a:endParaRPr lang="en-US" dirty="0"/>
          </a:p>
          <a:p>
            <a:pPr algn="just">
              <a:buNone/>
            </a:pPr>
            <a:r>
              <a:rPr lang="en-US" dirty="0"/>
              <a:t>     </a:t>
            </a:r>
            <a:r>
              <a:rPr lang="ru-RU" dirty="0"/>
              <a:t>В соответствии с этим, в своей работе я применяю такие игры, которые формируют все компоненты речевого развития. Я предлагаю вашему вниманию некоторые из них. </a:t>
            </a:r>
          </a:p>
          <a:p>
            <a:pPr algn="just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dirty="0"/>
              <a:t>		</a:t>
            </a:r>
          </a:p>
          <a:p>
            <a:pPr algn="just">
              <a:buNone/>
            </a:pPr>
            <a:br>
              <a:rPr lang="ru-RU" sz="3200" dirty="0"/>
            </a:br>
            <a:r>
              <a:rPr lang="ru-RU" sz="3200" dirty="0"/>
              <a:t>	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914400" y="500063"/>
            <a:ext cx="8229600" cy="49053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Игры на развитие речевого слуха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143000"/>
            <a:ext cx="4714875" cy="5500688"/>
          </a:xfrm>
        </p:spPr>
        <p:txBody>
          <a:bodyPr>
            <a:noAutofit/>
          </a:bodyPr>
          <a:lstStyle/>
          <a:p>
            <a:pPr algn="just"/>
            <a:r>
              <a:rPr lang="ru-RU" sz="1600" b="1" i="1" dirty="0"/>
              <a:t>Игра «Угадай, чей голосок»</a:t>
            </a:r>
            <a:endParaRPr lang="ru-RU" sz="1600" dirty="0"/>
          </a:p>
          <a:p>
            <a:pPr marL="0" indent="0" algn="just">
              <a:buNone/>
            </a:pPr>
            <a:r>
              <a:rPr lang="ru-RU" sz="1600" b="1" dirty="0"/>
              <a:t>Цель:</a:t>
            </a:r>
            <a:r>
              <a:rPr lang="ru-RU" sz="1600" dirty="0"/>
              <a:t> определить товарища по голосу. Развитие речевого слуха.</a:t>
            </a:r>
          </a:p>
          <a:p>
            <a:pPr algn="just">
              <a:buNone/>
            </a:pPr>
            <a:r>
              <a:rPr lang="ru-RU" sz="1600" b="1" dirty="0"/>
              <a:t>Оборудование:</a:t>
            </a:r>
            <a:r>
              <a:rPr lang="ru-RU" sz="1600" dirty="0"/>
              <a:t> мишка (игрушка).</a:t>
            </a:r>
          </a:p>
          <a:p>
            <a:pPr marL="0" indent="0" algn="just">
              <a:buNone/>
            </a:pPr>
            <a:r>
              <a:rPr lang="ru-RU" sz="1600" b="1" dirty="0"/>
              <a:t>Описание игры:</a:t>
            </a:r>
            <a:r>
              <a:rPr lang="ru-RU" sz="1600" dirty="0"/>
              <a:t> Дети сидят полукругом. Перед ними на некотором расстоянии спиной к детям сидит ребенок с мишкой.</a:t>
            </a:r>
          </a:p>
          <a:p>
            <a:pPr marL="0" indent="0" algn="just">
              <a:buNone/>
            </a:pPr>
            <a:r>
              <a:rPr lang="ru-RU" sz="1600" dirty="0"/>
              <a:t>Воспитатель предлагает кому-нибудь из ребят позвать мишку. Водящий должен угадать, кто его позвал. Он останавливается перед позвавшим и рычит. Тот, кого узнали, получает мишку, садится с ним на стульчик и водит.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3" y="1184732"/>
            <a:ext cx="2808312" cy="323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539683"/>
            <a:ext cx="2664296" cy="3201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2910" y="571480"/>
            <a:ext cx="8229600" cy="653210"/>
          </a:xfrm>
        </p:spPr>
        <p:txBody>
          <a:bodyPr>
            <a:noAutofit/>
          </a:bodyPr>
          <a:lstStyle/>
          <a:p>
            <a:r>
              <a:rPr lang="ru-RU" sz="3600" b="1" dirty="0"/>
              <a:t>Игры на развитие речевого слуха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i="1" dirty="0"/>
              <a:t>	Игра "Слова могут звучать быстро и медленно”, «Слова  могут звучать громко и тихо».</a:t>
            </a:r>
          </a:p>
          <a:p>
            <a:pPr>
              <a:buNone/>
            </a:pPr>
            <a:r>
              <a:rPr lang="ru-RU" b="1" dirty="0"/>
              <a:t>Цель:</a:t>
            </a:r>
            <a:r>
              <a:rPr lang="ru-RU" i="1" dirty="0"/>
              <a:t> </a:t>
            </a:r>
            <a:r>
              <a:rPr lang="ru-RU" dirty="0"/>
              <a:t>развивать голосовой аппарат и речевой слух: учить детей различать на слух громкость и скорость произнесения слов и фраз, упражняться в произношении слов и фраз с различной громкостью и скоростью.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581772"/>
          </a:xfrm>
        </p:spPr>
        <p:txBody>
          <a:bodyPr>
            <a:noAutofit/>
          </a:bodyPr>
          <a:lstStyle/>
          <a:p>
            <a:r>
              <a:rPr lang="ru-RU" sz="3600" b="1" dirty="0"/>
              <a:t>Игры на развитие речевого слуха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1000108"/>
            <a:ext cx="8572560" cy="2714644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  <a:tabLst>
                <a:tab pos="84138" algn="l"/>
              </a:tabLst>
            </a:pPr>
            <a:r>
              <a:rPr lang="ru-RU" b="1" i="1" dirty="0"/>
              <a:t>Игра «Угадай, как надо делать»</a:t>
            </a:r>
            <a:endParaRPr lang="ru-RU" i="1" dirty="0"/>
          </a:p>
          <a:p>
            <a:pPr marL="0" indent="0" algn="just">
              <a:buNone/>
              <a:tabLst>
                <a:tab pos="84138" algn="l"/>
              </a:tabLst>
            </a:pPr>
            <a:r>
              <a:rPr lang="ru-RU" b="1" dirty="0"/>
              <a:t>Цель:  </a:t>
            </a:r>
            <a:r>
              <a:rPr lang="ru-RU" dirty="0"/>
              <a:t>учить детей на слух определять темп речи и выполнять движения в соответствующем темпе. Развивать умение определять на слух изменение темпа речи.</a:t>
            </a:r>
          </a:p>
          <a:p>
            <a:pPr marL="0" indent="0" algn="just">
              <a:buNone/>
              <a:tabLst>
                <a:tab pos="84138" algn="l"/>
              </a:tabLst>
            </a:pPr>
            <a:r>
              <a:rPr lang="ru-RU" b="1" dirty="0"/>
              <a:t>Описание игры</a:t>
            </a:r>
            <a:r>
              <a:rPr lang="ru-RU" dirty="0"/>
              <a:t>. Воспитатель несколько раз произносит в разном темпе фразу: «Мелет мельница зерно». Дети, подражая работе мельницы, делают круговые движения руками в том же темпе, в котором говорит воспитатель. Так же обыгрываются и другие фразы, например: «Наши ноги ходили по дороге», «Дети плавали в реке» и т. п.</a:t>
            </a:r>
          </a:p>
          <a:p>
            <a:pPr marL="0" indent="0" algn="just">
              <a:buNone/>
              <a:tabLst>
                <a:tab pos="84138" algn="l"/>
              </a:tabLst>
            </a:pPr>
            <a:endParaRPr lang="ru-RU" dirty="0"/>
          </a:p>
          <a:p>
            <a:pPr algn="just">
              <a:buNone/>
            </a:pPr>
            <a:endParaRPr lang="ru-RU" dirty="0"/>
          </a:p>
        </p:txBody>
      </p:sp>
      <p:pic>
        <p:nvPicPr>
          <p:cNvPr id="1026" name="Picture 2" descr="C:\Documents and Settings\user\Рабочий стол\IMG-20220912-WA0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3417415"/>
            <a:ext cx="2857520" cy="3154857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IMG-20220912-WA00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571876"/>
            <a:ext cx="2857520" cy="2857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51033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Игры на развитие фонематического слуха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357298"/>
            <a:ext cx="8643998" cy="5214974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dirty="0"/>
              <a:t>         </a:t>
            </a:r>
            <a:r>
              <a:rPr lang="ru-RU" sz="2800" b="1" dirty="0"/>
              <a:t>Цель </a:t>
            </a:r>
            <a:r>
              <a:rPr lang="ru-RU" sz="2800" dirty="0"/>
              <a:t>- развивать слуховое внимание и фонематическое восприятие: учить детей слышать в словах  звуки, дифференцировать на слух и в произношении некоторые пары звуков (с - </a:t>
            </a:r>
            <a:r>
              <a:rPr lang="ru-RU" sz="2800" dirty="0" err="1"/>
              <a:t>з</a:t>
            </a:r>
            <a:r>
              <a:rPr lang="ru-RU" sz="2800" dirty="0"/>
              <a:t>, </a:t>
            </a:r>
            <a:r>
              <a:rPr lang="ru-RU" sz="2800" dirty="0" err="1"/>
              <a:t>с</a:t>
            </a:r>
            <a:r>
              <a:rPr lang="ru-RU" sz="2800" dirty="0"/>
              <a:t> - </a:t>
            </a:r>
            <a:r>
              <a:rPr lang="ru-RU" sz="2800" dirty="0" err="1"/>
              <a:t>ц</a:t>
            </a:r>
            <a:r>
              <a:rPr lang="ru-RU" sz="2800" dirty="0"/>
              <a:t>, </a:t>
            </a:r>
            <a:r>
              <a:rPr lang="ru-RU" sz="2800" dirty="0" err="1"/>
              <a:t>ш</a:t>
            </a:r>
            <a:r>
              <a:rPr lang="ru-RU" sz="2800" dirty="0"/>
              <a:t> - ж, ч - </a:t>
            </a:r>
            <a:r>
              <a:rPr lang="ru-RU" sz="2800" dirty="0" err="1"/>
              <a:t>щ</a:t>
            </a:r>
            <a:r>
              <a:rPr lang="ru-RU" sz="2800" dirty="0"/>
              <a:t>, с - </a:t>
            </a:r>
            <a:r>
              <a:rPr lang="ru-RU" sz="2800" dirty="0" err="1"/>
              <a:t>ш</a:t>
            </a:r>
            <a:r>
              <a:rPr lang="ru-RU" sz="2800" dirty="0"/>
              <a:t>, </a:t>
            </a:r>
            <a:r>
              <a:rPr lang="ru-RU" sz="2800" dirty="0" err="1"/>
              <a:t>з</a:t>
            </a:r>
            <a:r>
              <a:rPr lang="ru-RU" sz="2800" dirty="0"/>
              <a:t> - ж, </a:t>
            </a:r>
            <a:r>
              <a:rPr lang="ru-RU" sz="2800" dirty="0" err="1"/>
              <a:t>ц</a:t>
            </a:r>
            <a:r>
              <a:rPr lang="ru-RU" sz="2800" dirty="0"/>
              <a:t> - ч, с - </a:t>
            </a:r>
            <a:r>
              <a:rPr lang="ru-RU" sz="2800" dirty="0" err="1"/>
              <a:t>щ</a:t>
            </a:r>
            <a:r>
              <a:rPr lang="ru-RU" sz="2800" dirty="0"/>
              <a:t>, л - </a:t>
            </a:r>
            <a:r>
              <a:rPr lang="ru-RU" sz="2800" dirty="0" err="1"/>
              <a:t>р</a:t>
            </a:r>
            <a:r>
              <a:rPr lang="ru-RU" sz="2800" dirty="0"/>
              <a:t>), правильно выделять во фразах нужные слова.</a:t>
            </a:r>
          </a:p>
          <a:p>
            <a:pPr algn="just">
              <a:buNone/>
            </a:pPr>
            <a:r>
              <a:rPr lang="ru-RU" dirty="0"/>
              <a:t> </a:t>
            </a:r>
            <a:r>
              <a:rPr lang="ru-RU" sz="2900" dirty="0"/>
              <a:t>Для  развития фонематического восприятия, умения вслушиваться в звучание слов, устанавливать наличие или отсутствие того или иного звука в слове, дифференцировать определенные пары звуков я предлагаю детям следующие игры: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1250</TotalTime>
  <Words>2220</Words>
  <Application>Microsoft Office PowerPoint</Application>
  <PresentationFormat>Экран (4:3)</PresentationFormat>
  <Paragraphs>160</Paragraphs>
  <Slides>29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Constantia</vt:lpstr>
      <vt:lpstr>Helvetica</vt:lpstr>
      <vt:lpstr>Times New Roman</vt:lpstr>
      <vt:lpstr>Wingdings</vt:lpstr>
      <vt:lpstr>Wingdings 2</vt:lpstr>
      <vt:lpstr>Поток</vt:lpstr>
      <vt:lpstr>Муниципальное бюджетное дошкольное образовательное учреждение Кромского района Орловской области «Детский сад № 1»  </vt:lpstr>
      <vt:lpstr>Презентация PowerPoint</vt:lpstr>
      <vt:lpstr>Презентация PowerPoint</vt:lpstr>
      <vt:lpstr>Презентация PowerPoint</vt:lpstr>
      <vt:lpstr>Презентация PowerPoint</vt:lpstr>
      <vt:lpstr>Игры на развитие речевого слуха</vt:lpstr>
      <vt:lpstr>Игры на развитие речевого слуха</vt:lpstr>
      <vt:lpstr>Игры на развитие речевого слуха</vt:lpstr>
      <vt:lpstr>Игры на развитие фонематического слуха</vt:lpstr>
      <vt:lpstr>Игры на развитие фонематического слуха</vt:lpstr>
      <vt:lpstr>Игры для формирования правильного звукопроизношения</vt:lpstr>
      <vt:lpstr>Игры для формирования правильного звукопроизношения</vt:lpstr>
      <vt:lpstr>Презентация PowerPoint</vt:lpstr>
      <vt:lpstr>Презентация PowerPoint</vt:lpstr>
      <vt:lpstr>Игры на развитие внимания, словесно-логического мышления</vt:lpstr>
      <vt:lpstr>Презентация PowerPoint</vt:lpstr>
      <vt:lpstr>Игры на развитие общей и мелкой моторики</vt:lpstr>
      <vt:lpstr>Презентация PowerPoint</vt:lpstr>
      <vt:lpstr>Дидактические игры </vt:lpstr>
      <vt:lpstr>Презентация PowerPoint</vt:lpstr>
      <vt:lpstr>Презентация PowerPoint</vt:lpstr>
      <vt:lpstr>Подвижные игры</vt:lpstr>
      <vt:lpstr>Творческие игры и инсценировки </vt:lpstr>
      <vt:lpstr>Презентация PowerPoint</vt:lpstr>
      <vt:lpstr>Презентация PowerPoint</vt:lpstr>
      <vt:lpstr>Презентация PowerPoint</vt:lpstr>
      <vt:lpstr>Рекомендую педагогам при выборе игр учитывать: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</cp:lastModifiedBy>
  <cp:revision>142</cp:revision>
  <dcterms:created xsi:type="dcterms:W3CDTF">2016-01-22T06:29:37Z</dcterms:created>
  <dcterms:modified xsi:type="dcterms:W3CDTF">2022-12-21T11:16:13Z</dcterms:modified>
</cp:coreProperties>
</file>