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0" r:id="rId4"/>
    <p:sldId id="260" r:id="rId5"/>
    <p:sldId id="261" r:id="rId6"/>
    <p:sldId id="265" r:id="rId7"/>
    <p:sldId id="292" r:id="rId8"/>
    <p:sldId id="271" r:id="rId9"/>
    <p:sldId id="264" r:id="rId10"/>
    <p:sldId id="273" r:id="rId11"/>
    <p:sldId id="272" r:id="rId12"/>
    <p:sldId id="266" r:id="rId13"/>
    <p:sldId id="267" r:id="rId14"/>
    <p:sldId id="262" r:id="rId15"/>
    <p:sldId id="26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3" r:id="rId26"/>
    <p:sldId id="294" r:id="rId27"/>
    <p:sldId id="295" r:id="rId28"/>
    <p:sldId id="283" r:id="rId29"/>
    <p:sldId id="285" r:id="rId30"/>
    <p:sldId id="286" r:id="rId31"/>
    <p:sldId id="288" r:id="rId32"/>
    <p:sldId id="287" r:id="rId33"/>
    <p:sldId id="268" r:id="rId34"/>
    <p:sldId id="269" r:id="rId35"/>
    <p:sldId id="289" r:id="rId36"/>
    <p:sldId id="270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1" autoAdjust="0"/>
    <p:restoredTop sz="94660" autoAdjust="0"/>
  </p:normalViewPr>
  <p:slideViewPr>
    <p:cSldViewPr>
      <p:cViewPr varScale="1">
        <p:scale>
          <a:sx n="88" d="100"/>
          <a:sy n="88" d="100"/>
        </p:scale>
        <p:origin x="-140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для шаблонов\луг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2653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Admin\Рабочий стол\угадай\Синий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29375"/>
            <a:ext cx="121443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821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DDD65-DFAF-476C-AF78-6A7DDA1FF6E3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CAC74-DB28-46A6-8145-311982BA56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594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27CDB-49F5-4880-B281-79E45CD96E2F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05E17-DE23-4279-8D26-2A4506D806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58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45FE-1D84-4A37-9BFC-B4BFBEA4A8F9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1C983-E76B-44B7-83CD-9797CE273B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553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F4902-895D-4F95-8F0F-E833B6EE5561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20273-D163-4747-ADDD-548869DDA3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0449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0EB7F-C7D4-4DF5-8B39-286E4A6B7035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0FAFA-0DC2-41AF-8A5C-DDF7A9B437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6446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2AA5C-33AC-4CA7-8D76-07774EDEB73B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A634-A8BD-4685-ACF3-0A294CF4F0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9683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2CF5-CA63-4D0D-818C-1D1351F5E92A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D2AA6-3E55-4EE5-953E-5AEEC376B1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695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CCB44-3CB6-4A26-A6A4-639E0A2FD8A9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4E7AD-E92A-4308-B620-56E0316863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619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C0059-489C-472F-950C-AB9652992D1D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50BBC-7FA3-4260-B29E-682703C88D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480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B7F67-B97A-4A09-9AF4-C5E5271261F1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C8142-7478-4621-BE38-B5B057F418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794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Documents and Settings\Admin\Рабочий стол\для шаблонов\Копия луг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1CBBFD-A63C-4D75-BB83-C827609AA48E}" type="datetimeFigureOut">
              <a:rPr lang="ru-RU"/>
              <a:pPr>
                <a:defRPr/>
              </a:pPr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E1AC14-6B67-45C5-B35F-330330BB28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772400" cy="5328592"/>
          </a:xfrm>
        </p:spPr>
        <p:txBody>
          <a:bodyPr/>
          <a:lstStyle/>
          <a:p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>«Развитие </a:t>
            </a:r>
            <a:r>
              <a:rPr lang="ru-RU" altLang="ru-RU" dirty="0" err="1" smtClean="0">
                <a:solidFill>
                  <a:srgbClr val="7030A0"/>
                </a:solidFill>
                <a:latin typeface="Artemon " panose="02000506040000020004" pitchFamily="2" charset="0"/>
              </a:rPr>
              <a:t>сенсорики</a:t>
            </a: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> </a:t>
            </a:r>
            <a:b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</a:b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>во второй младшей группе»</a:t>
            </a: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/>
            </a:r>
            <a:b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</a:b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>                     </a:t>
            </a:r>
            <a:b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</a:b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/>
            </a:r>
            <a:b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</a:b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/>
            </a:r>
            <a:b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</a:br>
            <a:r>
              <a:rPr lang="ru-RU" altLang="ru-RU" dirty="0" smtClean="0">
                <a:latin typeface="Artemon " panose="02000506040000020004" pitchFamily="2" charset="0"/>
              </a:rPr>
              <a:t>                      </a:t>
            </a:r>
            <a:r>
              <a:rPr lang="ru-RU" altLang="ru-RU" sz="2400" dirty="0" smtClean="0">
                <a:latin typeface="Artemon " panose="02000506040000020004" pitchFamily="2" charset="0"/>
              </a:rPr>
              <a:t>Воспитатели: Исаева Ю.В.</a:t>
            </a:r>
            <a:br>
              <a:rPr lang="ru-RU" altLang="ru-RU" sz="2400" dirty="0" smtClean="0">
                <a:latin typeface="Artemon " panose="02000506040000020004" pitchFamily="2" charset="0"/>
              </a:rPr>
            </a:br>
            <a:r>
              <a:rPr lang="ru-RU" altLang="ru-RU" sz="2400" dirty="0" smtClean="0">
                <a:latin typeface="Artemon " panose="02000506040000020004" pitchFamily="2" charset="0"/>
              </a:rPr>
              <a:t>                                                          </a:t>
            </a:r>
            <a:r>
              <a:rPr lang="ru-RU" altLang="ru-RU" sz="2400" dirty="0" smtClean="0">
                <a:latin typeface="Artemon " panose="02000506040000020004" pitchFamily="2" charset="0"/>
              </a:rPr>
              <a:t> </a:t>
            </a:r>
            <a:r>
              <a:rPr lang="ru-RU" altLang="ru-RU" sz="2400" dirty="0" err="1" smtClean="0">
                <a:latin typeface="Artemon " panose="02000506040000020004" pitchFamily="2" charset="0"/>
              </a:rPr>
              <a:t>Бунова</a:t>
            </a:r>
            <a:r>
              <a:rPr lang="ru-RU" altLang="ru-RU" sz="2400" dirty="0" smtClean="0">
                <a:latin typeface="Artemon " panose="02000506040000020004" pitchFamily="2" charset="0"/>
              </a:rPr>
              <a:t> О.В.</a:t>
            </a: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/>
            </a:r>
            <a:b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</a:br>
            <a:r>
              <a:rPr lang="ru-RU" altLang="ru-RU" dirty="0" smtClean="0">
                <a:solidFill>
                  <a:srgbClr val="7030A0"/>
                </a:solidFill>
                <a:latin typeface="Artemon " panose="02000506040000020004" pitchFamily="2" charset="0"/>
              </a:rPr>
              <a:t>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24528" y="5661248"/>
            <a:ext cx="936104" cy="1075397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91283">
            <a:off x="539552" y="332656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85399">
            <a:off x="4932040" y="404664"/>
            <a:ext cx="3875923" cy="2906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06896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 rot="21004370">
            <a:off x="402028" y="916056"/>
            <a:ext cx="4050950" cy="3040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25131">
            <a:off x="3600026" y="3246614"/>
            <a:ext cx="4245114" cy="3183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28472">
            <a:off x="4644008" y="404664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060848"/>
            <a:ext cx="4040188" cy="639762"/>
          </a:xfrm>
        </p:spPr>
        <p:txBody>
          <a:bodyPr/>
          <a:lstStyle/>
          <a:p>
            <a:r>
              <a:rPr lang="ru-RU" b="0" i="1" dirty="0" smtClean="0"/>
              <a:t> </a:t>
            </a:r>
            <a:endParaRPr lang="ru-RU" b="0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1772816"/>
            <a:ext cx="4464496" cy="864096"/>
          </a:xfrm>
        </p:spPr>
        <p:txBody>
          <a:bodyPr/>
          <a:lstStyle/>
          <a:p>
            <a:r>
              <a:rPr lang="ru-RU" b="0" i="1" dirty="0" smtClean="0"/>
              <a:t> </a:t>
            </a:r>
            <a:endParaRPr lang="ru-RU" b="0" i="1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84984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одержимое 10"/>
          <p:cNvSpPr>
            <a:spLocks noGrp="1"/>
          </p:cNvSpPr>
          <p:nvPr>
            <p:ph sz="quarter" idx="4"/>
          </p:nvPr>
        </p:nvSpPr>
        <p:spPr>
          <a:xfrm>
            <a:off x="323528" y="1"/>
            <a:ext cx="8363273" cy="764704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«Бусы»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764704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356992"/>
            <a:ext cx="4355976" cy="326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598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endParaRPr lang="ru-RU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 descr="19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251520" y="2852936"/>
            <a:ext cx="4764021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196752"/>
            <a:ext cx="47045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71600" y="26064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«Шнуровки»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26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Игры с прищепками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996952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441649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640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752528"/>
          </a:xfrm>
        </p:spPr>
        <p:txBody>
          <a:bodyPr/>
          <a:lstStyle/>
          <a:p>
            <a:pPr marL="273050" lvl="0" indent="-273050">
              <a:lnSpc>
                <a:spcPct val="150000"/>
              </a:lnSpc>
              <a:buClr>
                <a:srgbClr val="B32C16"/>
              </a:buClr>
              <a:buSzPct val="95000"/>
              <a:buNone/>
            </a:pPr>
            <a:endParaRPr lang="ru-RU" altLang="ru-RU" sz="1800" b="1" u="sng" dirty="0" smtClean="0">
              <a:solidFill>
                <a:prstClr val="black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endParaRPr lang="ru-RU" sz="1800" dirty="0"/>
          </a:p>
        </p:txBody>
      </p:sp>
      <p:pic>
        <p:nvPicPr>
          <p:cNvPr id="8" name="Рисунок 7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476672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24944"/>
            <a:ext cx="4836029" cy="3627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1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«Накорми животных»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996952"/>
            <a:ext cx="4704755" cy="352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556792"/>
            <a:ext cx="4512733" cy="338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5382517" cy="4036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30282" y="260648"/>
            <a:ext cx="480053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«Разложи семена»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068960"/>
            <a:ext cx="4704755" cy="352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5936" y="1268760"/>
            <a:ext cx="489654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Развивающая игра «Разноцветные палочки»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412776"/>
            <a:ext cx="4518421" cy="338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5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3212976"/>
            <a:ext cx="4512733" cy="338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>
              <a:solidFill>
                <a:srgbClr val="002060"/>
              </a:solidFill>
              <a:latin typeface="Fairy Tale" panose="02000000000000000000" pitchFamily="2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002060"/>
              </a:solidFill>
              <a:latin typeface="Fairy Tale" panose="02000000000000000000" pitchFamily="2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>
              <a:solidFill>
                <a:srgbClr val="002060"/>
              </a:solidFill>
              <a:latin typeface="Fairy Tale" panose="02000000000000000000" pitchFamily="2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2"/>
                </a:solidFill>
                <a:latin typeface="Fairy Tale" panose="02000000000000000000" pitchFamily="2" charset="0"/>
              </a:rPr>
              <a:t> Ребёнок постоянно изучает, постигает окружающий мир. Основной метод накопления информации – прикосновения. Детям необходимо всё трогать, гладить и пробовать на вкус! Если взрослые стараются поддерживать это стремление, ребёнок получает необходимый стимул для развития.</a:t>
            </a:r>
            <a:endParaRPr lang="ru-RU" sz="3600" dirty="0">
              <a:solidFill>
                <a:schemeClr val="tx2"/>
              </a:solidFill>
              <a:latin typeface="Fairy Tale" panose="02000000000000000000" pitchFamily="2" charset="0"/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269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«Подбери крышку по цвету»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068960"/>
            <a:ext cx="4518421" cy="338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844824"/>
            <a:ext cx="4546848" cy="3410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Рисование на манной крупе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518421" cy="338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068960"/>
            <a:ext cx="4618856" cy="346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«Раскопки»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07904" y="2708920"/>
            <a:ext cx="5184808" cy="388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6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79512" y="980728"/>
            <a:ext cx="4998475" cy="374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924944"/>
            <a:ext cx="4800765" cy="3600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Развивающая игра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«Составь предмет»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67944" y="1268760"/>
            <a:ext cx="4896776" cy="3672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4800766" cy="3600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200" dirty="0" smtClean="0"/>
              <a:t>Дидактическая игра</a:t>
            </a:r>
            <a:br>
              <a:rPr lang="ru-RU" sz="3200" dirty="0" smtClean="0"/>
            </a:br>
            <a:r>
              <a:rPr lang="ru-RU" sz="3200" dirty="0" smtClean="0"/>
              <a:t>«Собери матрешку»</a:t>
            </a:r>
            <a:endParaRPr lang="ru-RU" sz="3200" dirty="0"/>
          </a:p>
        </p:txBody>
      </p:sp>
      <p:pic>
        <p:nvPicPr>
          <p:cNvPr id="1026" name="Picture 2" descr="C:\Documents and Settings\user\Рабочий стол\SDC14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928802"/>
            <a:ext cx="4857784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274638"/>
            <a:ext cx="7515252" cy="1143000"/>
          </a:xfrm>
        </p:spPr>
        <p:txBody>
          <a:bodyPr/>
          <a:lstStyle/>
          <a:p>
            <a:r>
              <a:rPr lang="ru-RU" sz="3200" dirty="0" smtClean="0"/>
              <a:t>Дидактическая игра</a:t>
            </a:r>
            <a:br>
              <a:rPr lang="ru-RU" sz="3200" dirty="0" smtClean="0"/>
            </a:br>
            <a:r>
              <a:rPr lang="ru-RU" sz="3200" dirty="0" smtClean="0"/>
              <a:t>«Расселим по домикам»</a:t>
            </a:r>
            <a:endParaRPr lang="ru-RU" sz="3200" dirty="0"/>
          </a:p>
        </p:txBody>
      </p:sp>
      <p:pic>
        <p:nvPicPr>
          <p:cNvPr id="2050" name="Picture 2" descr="C:\Documents and Settings\user\Рабочий стол\SDC14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857364"/>
            <a:ext cx="5000660" cy="3777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786" y="274638"/>
            <a:ext cx="7443814" cy="1143000"/>
          </a:xfrm>
        </p:spPr>
        <p:txBody>
          <a:bodyPr/>
          <a:lstStyle/>
          <a:p>
            <a:r>
              <a:rPr lang="ru-RU" sz="3200" dirty="0" smtClean="0"/>
              <a:t>Дидактическая игра</a:t>
            </a:r>
            <a:br>
              <a:rPr lang="ru-RU" sz="3200" dirty="0" smtClean="0"/>
            </a:br>
            <a:r>
              <a:rPr lang="ru-RU" sz="3200" dirty="0" smtClean="0"/>
              <a:t>«Спрячь мышку»</a:t>
            </a:r>
            <a:endParaRPr lang="ru-RU" sz="3200" dirty="0"/>
          </a:p>
        </p:txBody>
      </p:sp>
      <p:pic>
        <p:nvPicPr>
          <p:cNvPr id="3074" name="Picture 2" descr="C:\Documents and Settings\user\Рабочий стол\SDC14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928802"/>
            <a:ext cx="5214974" cy="3857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endParaRPr lang="ru-RU" b="1" i="1" spc="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4614432" cy="346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2924944"/>
            <a:ext cx="4546848" cy="3410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Мозаика</a:t>
            </a:r>
            <a:endParaRPr lang="ru-RU" spc="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6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3068960"/>
            <a:ext cx="4704755" cy="352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628800"/>
            <a:ext cx="4518421" cy="338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3429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Fairy Tale" panose="02000000000000000000" pitchFamily="2" charset="0"/>
              </a:rPr>
              <a:t> </a:t>
            </a:r>
            <a:endParaRPr lang="ru-RU" dirty="0">
              <a:solidFill>
                <a:srgbClr val="002060"/>
              </a:solidFill>
              <a:latin typeface="Fairy Tale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2068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Fairy Tale" panose="02000000000000000000" pitchFamily="2" charset="0"/>
              </a:rPr>
              <a:t> </a:t>
            </a:r>
            <a:endParaRPr lang="ru-RU" dirty="0">
              <a:solidFill>
                <a:srgbClr val="002060"/>
              </a:solidFill>
              <a:latin typeface="Fairy Tale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6470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Fairy Tale" panose="02000000000000000000" pitchFamily="2" charset="0"/>
              </a:rPr>
              <a:t> </a:t>
            </a:r>
            <a:endParaRPr lang="ru-RU" dirty="0">
              <a:solidFill>
                <a:srgbClr val="002060"/>
              </a:solidFill>
              <a:latin typeface="Fairy Tale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620688"/>
            <a:ext cx="64087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Посмотрите на жизнь вы глазами детей,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Сколько радостей, сколько открытий.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Шаг за шагом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С ребёнком смелей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Вы по этой планете идите.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Расскажите о звёздах, о синих морях,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Вместе пойте, творите, мечтайте.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Как прекрасная фея,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В чистых, юных сердцах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Огоньки доброты зажигайте.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                                    Т.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Fairy Tale" panose="02000000000000000000" pitchFamily="2" charset="0"/>
              </a:rPr>
              <a:t>Шикалова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Fairy Tale" panose="02000000000000000000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Кубики</a:t>
            </a:r>
            <a:endParaRPr lang="ru-RU" b="1" i="1" spc="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6912768" cy="518457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Свободная игровая деятельность детей по развитию сенсорики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251246">
            <a:off x="251520" y="134076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645024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7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446491">
            <a:off x="4860032" y="134076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Познавательно – исследовательская деятельность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72816"/>
            <a:ext cx="6768752" cy="471652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Таким образом</a:t>
            </a:r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lvl="0" algn="ctr" fontAlgn="auto">
              <a:spcAft>
                <a:spcPts val="0"/>
              </a:spcAft>
              <a:buClr>
                <a:srgbClr val="31B6FD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Происходит обогащение памяти ребенка, активизируются его мыслительные процессы, т.к. постоянно возникает необходимость совершать операции анализа и синтеза, сравнения и классификации, обобщения;</a:t>
            </a:r>
          </a:p>
          <a:p>
            <a:pPr lvl="0" algn="ctr" fontAlgn="auto">
              <a:spcAft>
                <a:spcPts val="0"/>
              </a:spcAft>
              <a:buClr>
                <a:srgbClr val="31B6FD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 Активно развивается речь ребенка;</a:t>
            </a:r>
          </a:p>
          <a:p>
            <a:pPr lvl="0" algn="ctr" fontAlgn="auto">
              <a:spcAft>
                <a:spcPts val="0"/>
              </a:spcAft>
              <a:buClr>
                <a:srgbClr val="31B6FD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 Происходит накопление фонда умственных приемов и операций, которые рассматриваются как умственные умения; </a:t>
            </a: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4084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lvl="0" algn="ctr" fontAlgn="auto">
              <a:spcAft>
                <a:spcPts val="0"/>
              </a:spcAft>
              <a:buClr>
                <a:srgbClr val="31B6FD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Формируется самостоятельность</a:t>
            </a:r>
            <a:r>
              <a:rPr lang="ru-RU" sz="2800" dirty="0">
                <a:solidFill>
                  <a:prstClr val="black"/>
                </a:solidFill>
                <a:latin typeface="Candara"/>
              </a:rPr>
              <a:t>, навыки целеполагания, способность преобразовывать какие-либо предметы и явления для достижения определенного </a:t>
            </a: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результата;</a:t>
            </a:r>
          </a:p>
          <a:p>
            <a:pPr lvl="0" algn="ctr" fontAlgn="auto">
              <a:spcAft>
                <a:spcPts val="0"/>
              </a:spcAft>
              <a:buClr>
                <a:srgbClr val="31B6FD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Развивается </a:t>
            </a:r>
            <a:r>
              <a:rPr lang="ru-RU" sz="2800" dirty="0">
                <a:solidFill>
                  <a:prstClr val="black"/>
                </a:solidFill>
                <a:latin typeface="Candara"/>
              </a:rPr>
              <a:t>эмоциональная сфера ребенка, творческие способности; </a:t>
            </a:r>
            <a:endParaRPr lang="ru-RU" sz="2800" dirty="0" smtClean="0">
              <a:solidFill>
                <a:prstClr val="black"/>
              </a:solidFill>
              <a:latin typeface="Candara"/>
            </a:endParaRPr>
          </a:p>
          <a:p>
            <a:pPr lvl="0" algn="ctr" fontAlgn="auto">
              <a:spcAft>
                <a:spcPts val="0"/>
              </a:spcAft>
              <a:buClr>
                <a:srgbClr val="31B6FD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Формируются </a:t>
            </a:r>
            <a:r>
              <a:rPr lang="ru-RU" sz="2800" dirty="0">
                <a:solidFill>
                  <a:prstClr val="black"/>
                </a:solidFill>
                <a:latin typeface="Candara"/>
              </a:rPr>
              <a:t>трудовые </a:t>
            </a: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навыки;</a:t>
            </a:r>
          </a:p>
          <a:p>
            <a:pPr lvl="0" algn="ctr" fontAlgn="auto">
              <a:spcAft>
                <a:spcPts val="0"/>
              </a:spcAft>
              <a:buClr>
                <a:srgbClr val="31B6FD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Укрепляется </a:t>
            </a:r>
            <a:r>
              <a:rPr lang="ru-RU" sz="2800" dirty="0">
                <a:solidFill>
                  <a:prstClr val="black"/>
                </a:solidFill>
                <a:latin typeface="Candara"/>
              </a:rPr>
              <a:t>здоровье за счет повышения общего уровня двигательной </a:t>
            </a:r>
            <a:r>
              <a:rPr lang="ru-RU" sz="2800" dirty="0" smtClean="0">
                <a:solidFill>
                  <a:prstClr val="black"/>
                </a:solidFill>
                <a:latin typeface="Candara"/>
              </a:rPr>
              <a:t>активности.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10232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 Программно – методическое обеспечение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214291"/>
            <a:ext cx="9144000" cy="1357321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071942"/>
            <a:ext cx="4271970" cy="15668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Рабочий стол\SDC13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5857916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522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9512" y="260648"/>
            <a:ext cx="4068960" cy="5328592"/>
          </a:xfrm>
          <a:prstGeom prst="verticalScroll">
            <a:avLst>
              <a:gd name="adj" fmla="val 12237"/>
            </a:avLst>
          </a:prstGeom>
          <a:solidFill>
            <a:srgbClr val="7598D9">
              <a:lumMod val="60000"/>
              <a:lumOff val="4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27432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2C16"/>
              </a:buClr>
              <a:buSzTx/>
              <a:buFont typeface="Wingdings 2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Сенсорное развитие ребенка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это развитие его восприятия и формирование представлений о внешних свойствах предметов: их форме, цвете, величине, положении в пространстве и т.п.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Содержимое 8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2564904"/>
            <a:ext cx="5132388" cy="3849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7391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4F8E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936104"/>
          </a:xfrm>
        </p:spPr>
        <p:txBody>
          <a:bodyPr/>
          <a:lstStyle/>
          <a:p>
            <a:pPr lvl="0"/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7"/>
            <a:ext cx="8229600" cy="5616625"/>
          </a:xfrm>
        </p:spPr>
        <p:txBody>
          <a:bodyPr/>
          <a:lstStyle/>
          <a:p>
            <a:pPr marL="0" lvl="0" indent="0" algn="ctr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1B6FD"/>
              </a:buClr>
              <a:buSzPct val="100000"/>
              <a:buNone/>
              <a:defRPr/>
            </a:pPr>
            <a:r>
              <a:rPr lang="ru-RU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prstClr val="black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Основной задачей раннего развития ребёнка в </a:t>
            </a:r>
          </a:p>
          <a:p>
            <a:pPr marL="0" lvl="0" indent="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1B6FD"/>
              </a:buClr>
              <a:buSzPct val="100000"/>
              <a:buNone/>
              <a:defRPr/>
            </a:pPr>
            <a:r>
              <a:rPr lang="ru-RU" sz="2800" b="1" i="1" dirty="0" smtClean="0">
                <a:solidFill>
                  <a:prstClr val="black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2 – 3 года является развитие сенсорики, мелкой моторики  и координации движений. Хорошим помощником в развитии сенсорики и моторики в нашей группе является развивающие игры.  </a:t>
            </a:r>
          </a:p>
          <a:p>
            <a:pPr marL="0" lvl="0" indent="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1B6FD"/>
              </a:buClr>
              <a:buSzPct val="100000"/>
              <a:buNone/>
              <a:defRPr/>
            </a:pPr>
            <a:endParaRPr lang="ru-RU" sz="2800" b="1" i="1" dirty="0" smtClean="0">
              <a:solidFill>
                <a:prstClr val="black">
                  <a:lumMod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Wingdings" pitchFamily="2" charset="2"/>
              <a:buChar char="v"/>
              <a:defRPr/>
            </a:pPr>
            <a:r>
              <a:rPr lang="ru-RU" sz="2800" b="1" i="1" dirty="0" err="1" smtClean="0">
                <a:solidFill>
                  <a:prstClr val="black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Сенсорика</a:t>
            </a:r>
            <a:r>
              <a:rPr lang="ru-RU" sz="2800" b="1" i="1" dirty="0" smtClean="0">
                <a:solidFill>
                  <a:prstClr val="black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 развивает </a:t>
            </a:r>
            <a:r>
              <a:rPr lang="ru-RU" sz="2800" b="1" i="1" dirty="0">
                <a:solidFill>
                  <a:prstClr val="black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интерес ребенка к окружающему миру, активность , инициативу и самостоятельность в его познании  в ходе практической деятельности.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803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endParaRPr lang="ru-RU" sz="60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Целью сенсорного воспитания является формирование сенсорных способностей у малышей. </a:t>
            </a:r>
          </a:p>
          <a:p>
            <a:pPr>
              <a:buNone/>
            </a:pPr>
            <a:r>
              <a:rPr lang="ru-RU" sz="2000" b="1" dirty="0" smtClean="0"/>
              <a:t>Используемые методы и приёмы: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Дидактические игры;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Дидактические упражнения;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Проблемные ситуации;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Свободные кружки;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Беседа.</a:t>
            </a:r>
          </a:p>
          <a:p>
            <a:pPr>
              <a:buNone/>
            </a:pPr>
            <a:r>
              <a:rPr lang="ru-RU" sz="2000" b="1" dirty="0" smtClean="0"/>
              <a:t>Используемые формы:</a:t>
            </a:r>
          </a:p>
          <a:p>
            <a:r>
              <a:rPr lang="ru-RU" sz="2000" b="1" dirty="0" smtClean="0"/>
              <a:t>Игровые ситуации;</a:t>
            </a:r>
          </a:p>
          <a:p>
            <a:r>
              <a:rPr lang="ru-RU" sz="2000" b="1" dirty="0" smtClean="0"/>
              <a:t>Путешествия в гости;</a:t>
            </a:r>
          </a:p>
          <a:p>
            <a:r>
              <a:rPr lang="ru-RU" sz="2000" b="1" dirty="0" smtClean="0"/>
              <a:t>Интеграция (развитие речи; </a:t>
            </a:r>
            <a:r>
              <a:rPr lang="ru-RU" sz="2000" b="1" dirty="0" err="1" smtClean="0"/>
              <a:t>изодеятельность</a:t>
            </a:r>
            <a:r>
              <a:rPr lang="ru-RU" sz="2000" b="1" dirty="0" smtClean="0"/>
              <a:t>; сенсорное воспитание);</a:t>
            </a:r>
          </a:p>
          <a:p>
            <a:r>
              <a:rPr lang="ru-RU" sz="2000" b="1" dirty="0" smtClean="0"/>
              <a:t>Развлечение;</a:t>
            </a:r>
          </a:p>
          <a:p>
            <a:r>
              <a:rPr lang="ru-RU" sz="2000" b="1" dirty="0" smtClean="0"/>
              <a:t>Чтение стихотворений русского народного фольклора;</a:t>
            </a:r>
          </a:p>
          <a:p>
            <a:r>
              <a:rPr lang="ru-RU" sz="2000" b="1" dirty="0" smtClean="0"/>
              <a:t>Проведение подвижных игр;</a:t>
            </a:r>
          </a:p>
          <a:p>
            <a:r>
              <a:rPr lang="ru-RU" sz="2000" b="1" dirty="0" smtClean="0"/>
              <a:t>Проведение дидактических игр.</a:t>
            </a:r>
          </a:p>
          <a:p>
            <a:pPr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2997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458618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возрасте 2 – 3 года сенсорное воспитание ребёнка – это развитие его восприятия и формирование представлений о свойствах разных предметов.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Работать по обогащению непосредственного чувственного опыта детей в разных видах деятельности, постепенно включая все виды восприятия.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Помогать обследовать предметы, выделяя их цвет, величину, форму, побуждать включать движения рук по предмету в процессе знакомства с ним (обводить руками части предмета, гладить их и т.д.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Оформление уголка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 развитию сенсорики.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4518421" cy="338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79912" y="2564904"/>
            <a:ext cx="5184808" cy="388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544616"/>
          </a:xfrm>
        </p:spPr>
        <p:txBody>
          <a:bodyPr/>
          <a:lstStyle/>
          <a:p>
            <a:pPr marL="273050" lvl="0" indent="-273050">
              <a:lnSpc>
                <a:spcPct val="150000"/>
              </a:lnSpc>
              <a:buClr>
                <a:srgbClr val="B32C16"/>
              </a:buClr>
              <a:buSzPct val="95000"/>
              <a:buNone/>
            </a:pPr>
            <a:endParaRPr lang="ru-RU" altLang="ru-RU" sz="1800" b="1" u="sng" dirty="0" smtClean="0">
              <a:solidFill>
                <a:prstClr val="black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endParaRPr lang="ru-RU" sz="1800" dirty="0"/>
          </a:p>
        </p:txBody>
      </p:sp>
      <p:pic>
        <p:nvPicPr>
          <p:cNvPr id="8" name="Рисунок 7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956" y="3068960"/>
            <a:ext cx="4740019" cy="3555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89040"/>
            <a:ext cx="3491880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6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4932040" y="260648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1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уг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Луг</Template>
  <TotalTime>570</TotalTime>
  <Words>450</Words>
  <Application>Microsoft Office PowerPoint</Application>
  <PresentationFormat>Экран (4:3)</PresentationFormat>
  <Paragraphs>80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Луг</vt:lpstr>
      <vt:lpstr>«Развитие сенсорики  во второй младшей группе»                                               Воспитатели: Исаева Ю.В.                                                            Бунова О.В.   </vt:lpstr>
      <vt:lpstr>Слайд 2</vt:lpstr>
      <vt:lpstr>Слайд 3</vt:lpstr>
      <vt:lpstr>Слайд 4</vt:lpstr>
      <vt:lpstr>   </vt:lpstr>
      <vt:lpstr> </vt:lpstr>
      <vt:lpstr>В возрасте 2 – 3 года сенсорное воспитание ребёнка – это развитие его восприятия и формирование представлений о свойствах разных предметов.   Работать по обогащению непосредственного чувственного опыта детей в разных видах деятельности, постепенно включая все виды восприятия. Помогать обследовать предметы, выделяя их цвет, величину, форму, побуждать включать движения рук по предмету в процессе знакомства с ним (обводить руками части предмета, гладить их и т.д. </vt:lpstr>
      <vt:lpstr>Оформление уголка по развитию сенсорики.</vt:lpstr>
      <vt:lpstr>Слайд 9</vt:lpstr>
      <vt:lpstr>Слайд 10</vt:lpstr>
      <vt:lpstr>Слайд 11</vt:lpstr>
      <vt:lpstr>  </vt:lpstr>
      <vt:lpstr> </vt:lpstr>
      <vt:lpstr>Игры с прищепками</vt:lpstr>
      <vt:lpstr>Слайд 15</vt:lpstr>
      <vt:lpstr>Игра «Накорми животных»</vt:lpstr>
      <vt:lpstr>Слайд 17</vt:lpstr>
      <vt:lpstr>Игра «Разложи семена»</vt:lpstr>
      <vt:lpstr>Развивающая игра «Разноцветные палочки»</vt:lpstr>
      <vt:lpstr>«Подбери крышку по цвету»</vt:lpstr>
      <vt:lpstr>Рисование на манной крупе</vt:lpstr>
      <vt:lpstr>Игра «Раскопки»</vt:lpstr>
      <vt:lpstr>Слайд 23</vt:lpstr>
      <vt:lpstr>Развивающая игра «Составь предмет»</vt:lpstr>
      <vt:lpstr>Дидактическая игра «Собери матрешку»</vt:lpstr>
      <vt:lpstr>Дидактическая игра «Расселим по домикам»</vt:lpstr>
      <vt:lpstr>Дидактическая игра «Спрячь мышку»</vt:lpstr>
      <vt:lpstr>Пазлы</vt:lpstr>
      <vt:lpstr>Мозаика</vt:lpstr>
      <vt:lpstr>Кубики</vt:lpstr>
      <vt:lpstr> Свободная игровая деятельность детей по развитию сенсорики</vt:lpstr>
      <vt:lpstr>Познавательно – исследовательская деятельность</vt:lpstr>
      <vt:lpstr>Таким образом</vt:lpstr>
      <vt:lpstr>Слайд 34</vt:lpstr>
      <vt:lpstr> Программно – методическое обеспечение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ax0411el</cp:lastModifiedBy>
  <cp:revision>58</cp:revision>
  <dcterms:created xsi:type="dcterms:W3CDTF">2014-10-01T14:51:03Z</dcterms:created>
  <dcterms:modified xsi:type="dcterms:W3CDTF">2022-12-20T10:02:28Z</dcterms:modified>
</cp:coreProperties>
</file>